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56" r:id="rId2"/>
    <p:sldId id="260" r:id="rId3"/>
    <p:sldId id="355" r:id="rId4"/>
    <p:sldId id="258" r:id="rId5"/>
    <p:sldId id="261" r:id="rId6"/>
    <p:sldId id="359" r:id="rId7"/>
    <p:sldId id="353" r:id="rId8"/>
    <p:sldId id="263" r:id="rId9"/>
    <p:sldId id="357" r:id="rId10"/>
    <p:sldId id="352" r:id="rId11"/>
    <p:sldId id="358" r:id="rId12"/>
    <p:sldId id="356"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23" userDrawn="1">
          <p15:clr>
            <a:srgbClr val="A4A3A4"/>
          </p15:clr>
        </p15:guide>
        <p15:guide id="4" pos="189" userDrawn="1">
          <p15:clr>
            <a:srgbClr val="A4A3A4"/>
          </p15:clr>
        </p15:guide>
        <p15:guide id="5" pos="3999" userDrawn="1">
          <p15:clr>
            <a:srgbClr val="A4A3A4"/>
          </p15:clr>
        </p15:guide>
        <p15:guide id="6" orient="horz" pos="39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5092CC-2691-A41D-372A-7FFFA450A58D}" v="3" dt="2024-09-16T17:58:42.13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p:restoredTop sz="79592"/>
  </p:normalViewPr>
  <p:slideViewPr>
    <p:cSldViewPr snapToGrid="0" showGuides="1">
      <p:cViewPr>
        <p:scale>
          <a:sx n="130" d="100"/>
          <a:sy n="130" d="100"/>
        </p:scale>
        <p:origin x="240" y="144"/>
      </p:cViewPr>
      <p:guideLst>
        <p:guide orient="horz" pos="2160"/>
        <p:guide pos="3840"/>
        <p:guide orient="horz" pos="323"/>
        <p:guide pos="189"/>
        <p:guide pos="3999"/>
        <p:guide orient="horz" pos="392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a Kolb" userId="S::gila.kolb@phsz.ch::f5f163c0-167b-49c3-b7f9-f3aa5478632a" providerId="AD" clId="Web-{935092CC-2691-A41D-372A-7FFFA450A58D}"/>
    <pc:docChg chg="modSld sldOrd">
      <pc:chgData name="Gila Kolb" userId="S::gila.kolb@phsz.ch::f5f163c0-167b-49c3-b7f9-f3aa5478632a" providerId="AD" clId="Web-{935092CC-2691-A41D-372A-7FFFA450A58D}" dt="2024-09-16T17:58:42.131" v="1"/>
      <pc:docMkLst>
        <pc:docMk/>
      </pc:docMkLst>
      <pc:sldChg chg="modSp">
        <pc:chgData name="Gila Kolb" userId="S::gila.kolb@phsz.ch::f5f163c0-167b-49c3-b7f9-f3aa5478632a" providerId="AD" clId="Web-{935092CC-2691-A41D-372A-7FFFA450A58D}" dt="2024-09-16T17:58:31.833" v="0" actId="20577"/>
        <pc:sldMkLst>
          <pc:docMk/>
          <pc:sldMk cId="3803208736" sldId="260"/>
        </pc:sldMkLst>
        <pc:spChg chg="mod">
          <ac:chgData name="Gila Kolb" userId="S::gila.kolb@phsz.ch::f5f163c0-167b-49c3-b7f9-f3aa5478632a" providerId="AD" clId="Web-{935092CC-2691-A41D-372A-7FFFA450A58D}" dt="2024-09-16T17:58:31.833" v="0" actId="20577"/>
          <ac:spMkLst>
            <pc:docMk/>
            <pc:sldMk cId="3803208736" sldId="260"/>
            <ac:spMk id="2" creationId="{C85D3381-8B7B-CBE9-2A02-DB65DCBF499F}"/>
          </ac:spMkLst>
        </pc:spChg>
      </pc:sldChg>
      <pc:sldChg chg="ord">
        <pc:chgData name="Gila Kolb" userId="S::gila.kolb@phsz.ch::f5f163c0-167b-49c3-b7f9-f3aa5478632a" providerId="AD" clId="Web-{935092CC-2691-A41D-372A-7FFFA450A58D}" dt="2024-09-16T17:58:42.131" v="1"/>
        <pc:sldMkLst>
          <pc:docMk/>
          <pc:sldMk cId="2081139428"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2D422-8841-D34E-86F5-962A8C72086B}" type="datetimeFigureOut">
              <a:rPr lang="de-DE" smtClean="0"/>
              <a:t>16.09.2024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C46E2-12A3-B341-B39C-DD5A919D1E9F}" type="slidenum">
              <a:rPr lang="de-DE" smtClean="0"/>
              <a:t>‹Nr.›</a:t>
            </a:fld>
            <a:endParaRPr lang="de-DE"/>
          </a:p>
        </p:txBody>
      </p:sp>
    </p:spTree>
    <p:extLst>
      <p:ext uri="{BB962C8B-B14F-4D97-AF65-F5344CB8AC3E}">
        <p14:creationId xmlns:p14="http://schemas.microsoft.com/office/powerpoint/2010/main" val="383056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Heute geht es um das Forschen und wir beginnen mit der Frage: Was ist das eigentlich?</a:t>
            </a:r>
          </a:p>
          <a:p>
            <a:endParaRPr lang="de-DE" dirty="0"/>
          </a:p>
        </p:txBody>
      </p:sp>
      <p:sp>
        <p:nvSpPr>
          <p:cNvPr id="4" name="Foliennummernplatzhalter 3"/>
          <p:cNvSpPr>
            <a:spLocks noGrp="1"/>
          </p:cNvSpPr>
          <p:nvPr>
            <p:ph type="sldNum" sz="quarter" idx="5"/>
          </p:nvPr>
        </p:nvSpPr>
        <p:spPr/>
        <p:txBody>
          <a:bodyPr/>
          <a:lstStyle/>
          <a:p>
            <a:fld id="{4BFC46E2-12A3-B341-B39C-DD5A919D1E9F}" type="slidenum">
              <a:rPr lang="de-DE" smtClean="0"/>
              <a:t>1</a:t>
            </a:fld>
            <a:endParaRPr lang="de-DE"/>
          </a:p>
        </p:txBody>
      </p:sp>
    </p:spTree>
    <p:extLst>
      <p:ext uri="{BB962C8B-B14F-4D97-AF65-F5344CB8AC3E}">
        <p14:creationId xmlns:p14="http://schemas.microsoft.com/office/powerpoint/2010/main" val="29444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0" dirty="0">
                <a:effectLst/>
                <a:latin typeface="Helvetica" pitchFamily="2" charset="0"/>
              </a:rPr>
              <a:t>Ein Grundwerkzeug von allen </a:t>
            </a:r>
            <a:r>
              <a:rPr lang="de-CH" i="0" dirty="0" err="1">
                <a:effectLst/>
                <a:latin typeface="Helvetica" pitchFamily="2" charset="0"/>
              </a:rPr>
              <a:t>Forscher:innen</a:t>
            </a:r>
            <a:r>
              <a:rPr lang="de-CH" i="0" dirty="0">
                <a:effectLst/>
                <a:latin typeface="Helvetica" pitchFamily="2" charset="0"/>
              </a:rPr>
              <a:t> ist das </a:t>
            </a:r>
            <a:r>
              <a:rPr lang="de-CH" i="0" dirty="0" err="1">
                <a:effectLst/>
                <a:latin typeface="Helvetica" pitchFamily="2" charset="0"/>
              </a:rPr>
              <a:t>Forscher:innenbuch</a:t>
            </a:r>
            <a:r>
              <a:rPr lang="de-CH" i="0" dirty="0">
                <a:effectLst/>
                <a:latin typeface="Helvetica" pitchFamily="2" charset="0"/>
              </a:rPr>
              <a:t>. Du hast ja bereits</a:t>
            </a:r>
          </a:p>
          <a:p>
            <a:r>
              <a:rPr lang="de-CH" i="0" dirty="0">
                <a:effectLst/>
                <a:latin typeface="Helvetica"/>
                <a:cs typeface="Helvetica"/>
              </a:rPr>
              <a:t>ein </a:t>
            </a:r>
            <a:r>
              <a:rPr lang="de-CH" i="0" dirty="0" err="1">
                <a:effectLst/>
                <a:latin typeface="Helvetica"/>
                <a:cs typeface="Helvetica"/>
              </a:rPr>
              <a:t>Forscher:</a:t>
            </a:r>
            <a:r>
              <a:rPr lang="de-CH" dirty="0" err="1">
                <a:latin typeface="Helvetica"/>
                <a:cs typeface="Helvetica"/>
              </a:rPr>
              <a:t>innenheft</a:t>
            </a:r>
            <a:r>
              <a:rPr lang="de-CH" i="0" dirty="0">
                <a:effectLst/>
                <a:latin typeface="Helvetica"/>
                <a:cs typeface="Helvetica"/>
              </a:rPr>
              <a:t> erhalten oder selbst gemacht und darin von deinem Spaziergang in</a:t>
            </a:r>
          </a:p>
          <a:p>
            <a:r>
              <a:rPr lang="de-CH" i="0" dirty="0">
                <a:effectLst/>
                <a:latin typeface="Helvetica" pitchFamily="2" charset="0"/>
              </a:rPr>
              <a:t>[ORTSNAME] Dinge aufgeschrieben und gezeichnet. Im Verlauf dieses Projektes wirst du</a:t>
            </a:r>
          </a:p>
          <a:p>
            <a:r>
              <a:rPr lang="de-CH" i="0" dirty="0">
                <a:effectLst/>
                <a:latin typeface="Helvetica" pitchFamily="2" charset="0"/>
              </a:rPr>
              <a:t>darin weitere Notizen und Zeichnungen zu deinen Beobachtungen machen, Fotos und Bilder</a:t>
            </a:r>
          </a:p>
          <a:p>
            <a:r>
              <a:rPr lang="de-CH" i="0" dirty="0">
                <a:effectLst/>
                <a:latin typeface="Helvetica"/>
                <a:cs typeface="Helvetica"/>
              </a:rPr>
              <a:t>einkleben, Fragen aufschreiben, mögliche Antworten notieren</a:t>
            </a:r>
            <a:r>
              <a:rPr lang="de-CH" dirty="0">
                <a:latin typeface="Helvetica"/>
                <a:cs typeface="Helvetica"/>
              </a:rPr>
              <a:t>, ...</a:t>
            </a:r>
            <a:endParaRPr lang="de-CH" i="0" dirty="0">
              <a:effectLst/>
              <a:latin typeface="Helvetica" pitchFamily="2" charset="0"/>
              <a:cs typeface="Helvetica"/>
            </a:endParaRPr>
          </a:p>
          <a:p>
            <a:r>
              <a:rPr lang="de-CH" i="0" dirty="0">
                <a:effectLst/>
                <a:latin typeface="Helvetica" pitchFamily="2" charset="0"/>
              </a:rPr>
              <a:t>Es ist dein persönlicher Wissensschatz und du entscheidest selbst, welche Dinge darin du</a:t>
            </a:r>
          </a:p>
          <a:p>
            <a:r>
              <a:rPr lang="de-CH" i="0" dirty="0">
                <a:effectLst/>
                <a:latin typeface="Helvetica"/>
                <a:cs typeface="Helvetica"/>
              </a:rPr>
              <a:t>auch anderen zeigen möchtest.</a:t>
            </a:r>
          </a:p>
          <a:p>
            <a:r>
              <a:rPr lang="de-CH" i="0" dirty="0">
                <a:effectLst/>
                <a:latin typeface="Helvetica" pitchFamily="2" charset="0"/>
              </a:rPr>
              <a:t>In diesem Baukultur-Projekt nennen wir das </a:t>
            </a:r>
            <a:r>
              <a:rPr lang="de-CH" i="0" dirty="0" err="1">
                <a:effectLst/>
                <a:latin typeface="Helvetica" pitchFamily="2" charset="0"/>
              </a:rPr>
              <a:t>Forscher:innenbuch</a:t>
            </a:r>
            <a:r>
              <a:rPr lang="de-CH" i="0" dirty="0">
                <a:effectLst/>
                <a:latin typeface="Helvetica" pitchFamily="2" charset="0"/>
              </a:rPr>
              <a:t> [ORTSNAME]-Heft (z.B.</a:t>
            </a:r>
          </a:p>
          <a:p>
            <a:r>
              <a:rPr lang="de-CH" i="0" dirty="0" err="1">
                <a:effectLst/>
                <a:latin typeface="Helvetica"/>
                <a:cs typeface="Helvetica"/>
              </a:rPr>
              <a:t>Pfäffikoner</a:t>
            </a:r>
            <a:r>
              <a:rPr lang="de-CH" i="0" dirty="0">
                <a:effectLst/>
                <a:latin typeface="Helvetica"/>
                <a:cs typeface="Helvetica"/>
              </a:rPr>
              <a:t>-Heft).</a:t>
            </a:r>
          </a:p>
          <a:p>
            <a:endParaRPr lang="de-CH" i="1">
              <a:effectLst/>
              <a:latin typeface="Helvetica" pitchFamily="2" charset="0"/>
            </a:endParaRPr>
          </a:p>
          <a:p>
            <a:r>
              <a:rPr lang="de-CH" i="1">
                <a:effectLst/>
                <a:latin typeface="Helvetica" pitchFamily="2" charset="0"/>
              </a:rPr>
              <a:t>Variation</a:t>
            </a:r>
            <a:r>
              <a:rPr lang="de-CH" i="1" dirty="0">
                <a:effectLst/>
                <a:latin typeface="Helvetica" pitchFamily="2" charset="0"/>
              </a:rPr>
              <a:t>:</a:t>
            </a:r>
          </a:p>
          <a:p>
            <a:r>
              <a:rPr lang="de-CH" i="1" dirty="0">
                <a:effectLst/>
                <a:latin typeface="Helvetica" pitchFamily="2" charset="0"/>
              </a:rPr>
              <a:t>Die Lehrperson stellt ihr eigenes </a:t>
            </a:r>
            <a:r>
              <a:rPr lang="de-CH" i="1" dirty="0" err="1">
                <a:effectLst/>
                <a:latin typeface="Helvetica" pitchFamily="2" charset="0"/>
              </a:rPr>
              <a:t>Forscher:innenbuch</a:t>
            </a:r>
            <a:r>
              <a:rPr lang="de-CH" i="1" dirty="0">
                <a:effectLst/>
                <a:latin typeface="Helvetica" pitchFamily="2" charset="0"/>
              </a:rPr>
              <a:t> vor, in welchem sie z.B. das Projekt dokumentiert (vgl. Abbildung rechts)</a:t>
            </a:r>
          </a:p>
          <a:p>
            <a:endParaRPr lang="de-DE" dirty="0"/>
          </a:p>
        </p:txBody>
      </p:sp>
      <p:sp>
        <p:nvSpPr>
          <p:cNvPr id="4" name="Foliennummernplatzhalter 3"/>
          <p:cNvSpPr>
            <a:spLocks noGrp="1"/>
          </p:cNvSpPr>
          <p:nvPr>
            <p:ph type="sldNum" sz="quarter" idx="5"/>
          </p:nvPr>
        </p:nvSpPr>
        <p:spPr/>
        <p:txBody>
          <a:bodyPr/>
          <a:lstStyle/>
          <a:p>
            <a:fld id="{4BFC46E2-12A3-B341-B39C-DD5A919D1E9F}" type="slidenum">
              <a:rPr lang="de-DE" smtClean="0"/>
              <a:t>10</a:t>
            </a:fld>
            <a:endParaRPr lang="de-DE"/>
          </a:p>
        </p:txBody>
      </p:sp>
    </p:spTree>
    <p:extLst>
      <p:ext uri="{BB962C8B-B14F-4D97-AF65-F5344CB8AC3E}">
        <p14:creationId xmlns:p14="http://schemas.microsoft.com/office/powerpoint/2010/main" val="2760464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effectLst/>
                <a:latin typeface="Helvetica" pitchFamily="2" charset="0"/>
              </a:rPr>
              <a:t>Die Lehrperson stellt die Forschungsschritten anhand eines konkreten, von ihr</a:t>
            </a:r>
            <a:endParaRPr lang="de-CH" dirty="0">
              <a:effectLst/>
              <a:latin typeface="Helvetica" pitchFamily="2" charset="0"/>
            </a:endParaRPr>
          </a:p>
          <a:p>
            <a:r>
              <a:rPr lang="de-CH" i="1" dirty="0">
                <a:effectLst/>
                <a:latin typeface="Helvetica"/>
                <a:cs typeface="Helvetica"/>
              </a:rPr>
              <a:t>vorgegebenen Themas, nochmals vor:</a:t>
            </a:r>
          </a:p>
          <a:p>
            <a:pPr marL="171450" indent="-171450">
              <a:buFont typeface="Arial" panose="020B0604020202020204" pitchFamily="34" charset="0"/>
              <a:buChar char="•"/>
            </a:pPr>
            <a:r>
              <a:rPr lang="de-CH" i="0" dirty="0">
                <a:solidFill>
                  <a:srgbClr val="434343"/>
                </a:solidFill>
                <a:effectLst/>
                <a:latin typeface="Helvetica" pitchFamily="2" charset="0"/>
              </a:rPr>
              <a:t>Das </a:t>
            </a:r>
            <a:r>
              <a:rPr lang="de-CH" b="1" i="0" dirty="0">
                <a:solidFill>
                  <a:srgbClr val="FF0000"/>
                </a:solidFill>
                <a:effectLst/>
                <a:latin typeface="Helvetica" pitchFamily="2" charset="0"/>
              </a:rPr>
              <a:t>Forschungsthema</a:t>
            </a:r>
            <a:r>
              <a:rPr lang="de-CH" i="0" dirty="0">
                <a:solidFill>
                  <a:srgbClr val="FF0000"/>
                </a:solidFill>
                <a:effectLst/>
                <a:latin typeface="Helvetica" pitchFamily="2" charset="0"/>
              </a:rPr>
              <a:t> </a:t>
            </a:r>
            <a:r>
              <a:rPr lang="de-CH" i="0" dirty="0">
                <a:effectLst/>
                <a:latin typeface="Helvetica" pitchFamily="2" charset="0"/>
              </a:rPr>
              <a:t>ist “Unser Schulhaus”</a:t>
            </a:r>
          </a:p>
          <a:p>
            <a:pPr marL="171450" indent="-171450">
              <a:buFont typeface="Arial" panose="020B0604020202020204" pitchFamily="34" charset="0"/>
              <a:buChar char="•"/>
            </a:pPr>
            <a:r>
              <a:rPr lang="de-CH" i="0" dirty="0">
                <a:effectLst/>
                <a:latin typeface="Helvetica" pitchFamily="2" charset="0"/>
              </a:rPr>
              <a:t>Die </a:t>
            </a:r>
            <a:r>
              <a:rPr lang="de-CH" b="1" i="0" dirty="0">
                <a:solidFill>
                  <a:srgbClr val="FF0000"/>
                </a:solidFill>
                <a:effectLst/>
                <a:latin typeface="Helvetica" pitchFamily="2" charset="0"/>
              </a:rPr>
              <a:t>Forschungsfragen</a:t>
            </a:r>
            <a:r>
              <a:rPr lang="de-CH" i="0" dirty="0">
                <a:solidFill>
                  <a:srgbClr val="FF0000"/>
                </a:solidFill>
                <a:effectLst/>
                <a:latin typeface="Helvetica" pitchFamily="2" charset="0"/>
              </a:rPr>
              <a:t> </a:t>
            </a:r>
            <a:r>
              <a:rPr lang="de-CH" i="0" dirty="0">
                <a:effectLst/>
                <a:latin typeface="Helvetica" pitchFamily="2" charset="0"/>
              </a:rPr>
              <a:t>lauten: Aus welchen Materialien ist unser Schulhaus gebaut? Welche Materialien finde ich an unserem Schulhaus?</a:t>
            </a:r>
          </a:p>
          <a:p>
            <a:pPr marL="171450" indent="-171450">
              <a:buFont typeface="Arial" panose="020B0604020202020204" pitchFamily="34" charset="0"/>
              <a:buChar char="•"/>
            </a:pPr>
            <a:r>
              <a:rPr lang="de-CH" i="0" dirty="0">
                <a:effectLst/>
                <a:latin typeface="Helvetica" pitchFamily="2" charset="0"/>
              </a:rPr>
              <a:t>Die </a:t>
            </a:r>
            <a:r>
              <a:rPr lang="de-CH" b="1" i="0" dirty="0">
                <a:solidFill>
                  <a:srgbClr val="FF0000"/>
                </a:solidFill>
                <a:effectLst/>
                <a:latin typeface="Helvetica" pitchFamily="2" charset="0"/>
              </a:rPr>
              <a:t>Forschungsmethode </a:t>
            </a:r>
            <a:r>
              <a:rPr lang="de-CH" b="0" i="0" dirty="0">
                <a:effectLst/>
                <a:latin typeface="Helvetica" pitchFamily="2" charset="0"/>
              </a:rPr>
              <a:t>heisst</a:t>
            </a:r>
            <a:r>
              <a:rPr lang="de-CH" i="0" dirty="0">
                <a:effectLst/>
                <a:latin typeface="Helvetica" pitchFamily="2" charset="0"/>
              </a:rPr>
              <a:t>: Mit Frottagen Materialien Sammeln und die Frottagen in dein [ORTSNAME]-Heft kleben.</a:t>
            </a:r>
          </a:p>
          <a:p>
            <a:pPr marL="171450" indent="-171450">
              <a:buFont typeface="Arial" panose="020B0604020202020204" pitchFamily="34" charset="0"/>
              <a:buChar char="•"/>
            </a:pPr>
            <a:r>
              <a:rPr lang="de-CH" i="0" dirty="0">
                <a:effectLst/>
                <a:latin typeface="Helvetica" pitchFamily="2" charset="0"/>
              </a:rPr>
              <a:t>Die </a:t>
            </a:r>
            <a:r>
              <a:rPr lang="de-CH" b="1" i="0" dirty="0">
                <a:solidFill>
                  <a:srgbClr val="FF0000"/>
                </a:solidFill>
                <a:effectLst/>
                <a:latin typeface="Helvetica" pitchFamily="2" charset="0"/>
              </a:rPr>
              <a:t>Forschungsergebnisse</a:t>
            </a:r>
            <a:r>
              <a:rPr lang="de-CH" i="0" dirty="0">
                <a:solidFill>
                  <a:srgbClr val="FF0000"/>
                </a:solidFill>
                <a:effectLst/>
                <a:latin typeface="Helvetica" pitchFamily="2" charset="0"/>
              </a:rPr>
              <a:t> </a:t>
            </a:r>
            <a:r>
              <a:rPr lang="de-CH" i="0" dirty="0">
                <a:effectLst/>
                <a:latin typeface="Helvetica" pitchFamily="2" charset="0"/>
              </a:rPr>
              <a:t>sind die entstandenen Frottagen. </a:t>
            </a:r>
          </a:p>
          <a:p>
            <a:pPr marL="171450" indent="-171450">
              <a:buFont typeface="Arial" panose="020B0604020202020204" pitchFamily="34" charset="0"/>
              <a:buChar char="•"/>
            </a:pPr>
            <a:r>
              <a:rPr lang="de-CH" dirty="0">
                <a:latin typeface="Helvetica"/>
                <a:cs typeface="Helvetica"/>
              </a:rPr>
              <a:t>Für</a:t>
            </a:r>
            <a:r>
              <a:rPr lang="de-CH" i="0" dirty="0">
                <a:effectLst/>
                <a:latin typeface="Helvetica"/>
                <a:cs typeface="Helvetica"/>
              </a:rPr>
              <a:t> die </a:t>
            </a:r>
            <a:r>
              <a:rPr lang="de-CH" i="0" dirty="0">
                <a:solidFill>
                  <a:srgbClr val="FF0000"/>
                </a:solidFill>
                <a:effectLst/>
                <a:latin typeface="Helvetica"/>
                <a:cs typeface="Helvetica"/>
              </a:rPr>
              <a:t>Präsentation </a:t>
            </a:r>
            <a:r>
              <a:rPr lang="de-CH" i="0" dirty="0">
                <a:effectLst/>
                <a:latin typeface="Helvetica"/>
                <a:cs typeface="Helvetica"/>
              </a:rPr>
              <a:t>zeigst du zwei ausgewählte Frottagen in der Klasse</a:t>
            </a:r>
          </a:p>
          <a:p>
            <a:endParaRPr lang="de-DE" i="0" dirty="0"/>
          </a:p>
        </p:txBody>
      </p:sp>
      <p:sp>
        <p:nvSpPr>
          <p:cNvPr id="4" name="Foliennummernplatzhalter 3"/>
          <p:cNvSpPr>
            <a:spLocks noGrp="1"/>
          </p:cNvSpPr>
          <p:nvPr>
            <p:ph type="sldNum" sz="quarter" idx="5"/>
          </p:nvPr>
        </p:nvSpPr>
        <p:spPr/>
        <p:txBody>
          <a:bodyPr/>
          <a:lstStyle/>
          <a:p>
            <a:fld id="{4BFC46E2-12A3-B341-B39C-DD5A919D1E9F}" type="slidenum">
              <a:rPr lang="de-DE" smtClean="0"/>
              <a:t>11</a:t>
            </a:fld>
            <a:endParaRPr lang="de-DE"/>
          </a:p>
        </p:txBody>
      </p:sp>
    </p:spTree>
    <p:extLst>
      <p:ext uri="{BB962C8B-B14F-4D97-AF65-F5344CB8AC3E}">
        <p14:creationId xmlns:p14="http://schemas.microsoft.com/office/powerpoint/2010/main" val="364785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a:solidFill>
                  <a:srgbClr val="3D3C3C"/>
                </a:solidFill>
                <a:effectLst/>
                <a:latin typeface="Geologica Thin"/>
              </a:rPr>
              <a:t>1. Aufgabe:</a:t>
            </a:r>
            <a:r>
              <a:rPr lang="de-CH" dirty="0">
                <a:solidFill>
                  <a:srgbClr val="3D3C3C"/>
                </a:solidFill>
                <a:latin typeface="Geologica Thin"/>
              </a:rPr>
              <a:t> </a:t>
            </a:r>
            <a:r>
              <a:rPr lang="de-CH" b="0" i="0" dirty="0">
                <a:solidFill>
                  <a:srgbClr val="3D3C3C"/>
                </a:solidFill>
                <a:effectLst/>
                <a:latin typeface="Geologica Thin"/>
              </a:rPr>
              <a:t>Was stellst du dir unter “Forschen” vor? </a:t>
            </a:r>
            <a:r>
              <a:rPr lang="de-CH" dirty="0">
                <a:solidFill>
                  <a:srgbClr val="3D3C3C"/>
                </a:solidFill>
                <a:latin typeface="Geologica Thin"/>
              </a:rPr>
              <a:t> </a:t>
            </a:r>
            <a:r>
              <a:rPr lang="de-CH" b="0" i="0" dirty="0">
                <a:solidFill>
                  <a:srgbClr val="3D3C3C"/>
                </a:solidFill>
                <a:effectLst/>
                <a:latin typeface="Geologica Thin"/>
              </a:rPr>
              <a:t>Zu welchen Themen </a:t>
            </a:r>
            <a:r>
              <a:rPr lang="de-CH" dirty="0">
                <a:solidFill>
                  <a:srgbClr val="3D3C3C"/>
                </a:solidFill>
                <a:latin typeface="Geologica Thin"/>
              </a:rPr>
              <a:t>würdest</a:t>
            </a:r>
            <a:r>
              <a:rPr lang="de-CH" b="0" i="0" dirty="0">
                <a:solidFill>
                  <a:srgbClr val="3D3C3C"/>
                </a:solidFill>
                <a:effectLst/>
                <a:latin typeface="Geologica Thin"/>
              </a:rPr>
              <a:t> du gerne forschen?</a:t>
            </a:r>
            <a:endParaRPr lang="de-DE" b="0" i="0" dirty="0">
              <a:solidFill>
                <a:srgbClr val="000000"/>
              </a:solidFill>
              <a:effectLst/>
              <a:latin typeface="Aptos" panose="02110004020202020204"/>
            </a:endParaRPr>
          </a:p>
          <a:p>
            <a:r>
              <a:rPr lang="de-CH" b="0" i="0" dirty="0">
                <a:solidFill>
                  <a:srgbClr val="3D3C3C"/>
                </a:solidFill>
                <a:effectLst/>
                <a:latin typeface="Geologica Thin"/>
              </a:rPr>
              <a:t>Schreibe in dein [Ortsname]-Heft was du dir </a:t>
            </a:r>
            <a:r>
              <a:rPr lang="de-CH" dirty="0">
                <a:solidFill>
                  <a:srgbClr val="3D3C3C"/>
                </a:solidFill>
                <a:latin typeface="Geologica Thin"/>
              </a:rPr>
              <a:t>unter Forschen</a:t>
            </a:r>
            <a:r>
              <a:rPr lang="de-CH" b="0" i="0" dirty="0">
                <a:solidFill>
                  <a:srgbClr val="3D3C3C"/>
                </a:solidFill>
                <a:effectLst/>
                <a:latin typeface="Geologica Thin"/>
              </a:rPr>
              <a:t> vorstellst. </a:t>
            </a:r>
            <a:r>
              <a:rPr lang="de-CH" dirty="0">
                <a:solidFill>
                  <a:srgbClr val="3D3C3C"/>
                </a:solidFill>
                <a:latin typeface="Geologica Thin"/>
              </a:rPr>
              <a:t> </a:t>
            </a:r>
          </a:p>
          <a:p>
            <a:r>
              <a:rPr lang="de-CH" b="0" i="0" dirty="0">
                <a:solidFill>
                  <a:srgbClr val="3D3C3C"/>
                </a:solidFill>
                <a:effectLst/>
                <a:latin typeface="Geologica Thin"/>
              </a:rPr>
              <a:t>Die Lehrperson sammelt </a:t>
            </a:r>
            <a:r>
              <a:rPr lang="de-CH" dirty="0">
                <a:solidFill>
                  <a:srgbClr val="3D3C3C"/>
                </a:solidFill>
                <a:latin typeface="Geologica Thin"/>
              </a:rPr>
              <a:t>mündlich</a:t>
            </a:r>
            <a:r>
              <a:rPr lang="de-CH" b="0" i="0" dirty="0">
                <a:solidFill>
                  <a:srgbClr val="3D3C3C"/>
                </a:solidFill>
                <a:effectLst/>
                <a:latin typeface="Geologica Thin"/>
              </a:rPr>
              <a:t> die Antworten </a:t>
            </a:r>
            <a:r>
              <a:rPr lang="de-CH" dirty="0">
                <a:solidFill>
                  <a:srgbClr val="3D3C3C"/>
                </a:solidFill>
                <a:latin typeface="Geologica Thin"/>
              </a:rPr>
              <a:t>der </a:t>
            </a:r>
            <a:r>
              <a:rPr lang="de-CH" dirty="0" err="1">
                <a:solidFill>
                  <a:srgbClr val="3D3C3C"/>
                </a:solidFill>
                <a:latin typeface="Geologica Thin"/>
              </a:rPr>
              <a:t>Schüler</a:t>
            </a:r>
            <a:r>
              <a:rPr lang="de-CH" b="0" i="0" dirty="0" err="1">
                <a:solidFill>
                  <a:srgbClr val="3D3C3C"/>
                </a:solidFill>
                <a:effectLst/>
                <a:latin typeface="Geologica Thin"/>
              </a:rPr>
              <a:t>:innen</a:t>
            </a:r>
            <a:r>
              <a:rPr lang="de-CH" b="0" i="0" dirty="0">
                <a:solidFill>
                  <a:srgbClr val="3D3C3C"/>
                </a:solidFill>
                <a:effectLst/>
                <a:latin typeface="Geologica Thin"/>
              </a:rPr>
              <a:t> und schreibt Stichworte an die Wandtafel.</a:t>
            </a:r>
            <a:endParaRPr lang="de-CH" dirty="0"/>
          </a:p>
        </p:txBody>
      </p:sp>
      <p:sp>
        <p:nvSpPr>
          <p:cNvPr id="4" name="Foliennummernplatzhalter 3"/>
          <p:cNvSpPr>
            <a:spLocks noGrp="1"/>
          </p:cNvSpPr>
          <p:nvPr>
            <p:ph type="sldNum" sz="quarter" idx="5"/>
          </p:nvPr>
        </p:nvSpPr>
        <p:spPr/>
        <p:txBody>
          <a:bodyPr/>
          <a:lstStyle/>
          <a:p>
            <a:fld id="{4BFC46E2-12A3-B341-B39C-DD5A919D1E9F}" type="slidenum">
              <a:rPr lang="de-DE" smtClean="0"/>
              <a:t>2</a:t>
            </a:fld>
            <a:endParaRPr lang="de-DE"/>
          </a:p>
        </p:txBody>
      </p:sp>
    </p:spTree>
    <p:extLst>
      <p:ext uri="{BB962C8B-B14F-4D97-AF65-F5344CB8AC3E}">
        <p14:creationId xmlns:p14="http://schemas.microsoft.com/office/powerpoint/2010/main" val="175963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0" dirty="0">
                <a:solidFill>
                  <a:srgbClr val="3D3C3C"/>
                </a:solidFill>
                <a:effectLst/>
                <a:latin typeface="Helvetica"/>
                <a:cs typeface="Helvetica"/>
              </a:rPr>
              <a:t>Wir haben nun eine grosse Sammlung </a:t>
            </a:r>
            <a:r>
              <a:rPr lang="de-CH" dirty="0">
                <a:solidFill>
                  <a:srgbClr val="3D3C3C"/>
                </a:solidFill>
                <a:latin typeface="Helvetica"/>
                <a:cs typeface="Helvetica"/>
              </a:rPr>
              <a:t>über</a:t>
            </a:r>
            <a:r>
              <a:rPr lang="de-CH" i="0" dirty="0">
                <a:solidFill>
                  <a:srgbClr val="3D3C3C"/>
                </a:solidFill>
                <a:effectLst/>
                <a:latin typeface="Helvetica"/>
                <a:cs typeface="Helvetica"/>
              </a:rPr>
              <a:t> eure Vorstellungen von Forschung. Sicher habt ihr auch Ideen, was </a:t>
            </a:r>
            <a:r>
              <a:rPr lang="de-CH" i="0" dirty="0" err="1">
                <a:solidFill>
                  <a:srgbClr val="3D3C3C"/>
                </a:solidFill>
                <a:effectLst/>
                <a:latin typeface="Helvetica"/>
                <a:cs typeface="Helvetica"/>
              </a:rPr>
              <a:t>Forscher:innen</a:t>
            </a:r>
            <a:r>
              <a:rPr lang="de-CH" i="0" dirty="0">
                <a:solidFill>
                  <a:srgbClr val="3D3C3C"/>
                </a:solidFill>
                <a:effectLst/>
                <a:latin typeface="Helvetica"/>
                <a:cs typeface="Helvetica"/>
              </a:rPr>
              <a:t> </a:t>
            </a:r>
            <a:r>
              <a:rPr lang="de-CH" i="0" dirty="0" err="1">
                <a:solidFill>
                  <a:srgbClr val="3D3C3C"/>
                </a:solidFill>
                <a:effectLst/>
                <a:latin typeface="Helvetica"/>
                <a:cs typeface="Helvetica"/>
              </a:rPr>
              <a:t>für</a:t>
            </a:r>
            <a:r>
              <a:rPr lang="de-CH" i="0" dirty="0">
                <a:solidFill>
                  <a:srgbClr val="3D3C3C"/>
                </a:solidFill>
                <a:effectLst/>
                <a:latin typeface="Helvetica"/>
                <a:cs typeface="Helvetica"/>
              </a:rPr>
              <a:t> Menschen sind: wer forscht denn da eigentlich?</a:t>
            </a:r>
          </a:p>
          <a:p>
            <a:r>
              <a:rPr lang="de-CH" i="1" dirty="0">
                <a:solidFill>
                  <a:srgbClr val="3D3C3C"/>
                </a:solidFill>
                <a:effectLst/>
                <a:latin typeface="Helvetica"/>
                <a:cs typeface="Helvetica"/>
              </a:rPr>
              <a:t>(Antworten im Plenum sammeln lassen).</a:t>
            </a:r>
            <a:endParaRPr lang="de-CH" dirty="0">
              <a:solidFill>
                <a:srgbClr val="3D3C3C"/>
              </a:solidFill>
              <a:effectLst/>
              <a:latin typeface="Helvetica"/>
              <a:cs typeface="Helvetica"/>
            </a:endParaRPr>
          </a:p>
          <a:p>
            <a:endParaRPr lang="de-DE" dirty="0"/>
          </a:p>
        </p:txBody>
      </p:sp>
      <p:sp>
        <p:nvSpPr>
          <p:cNvPr id="4" name="Foliennummernplatzhalter 3"/>
          <p:cNvSpPr>
            <a:spLocks noGrp="1"/>
          </p:cNvSpPr>
          <p:nvPr>
            <p:ph type="sldNum" sz="quarter" idx="5"/>
          </p:nvPr>
        </p:nvSpPr>
        <p:spPr/>
        <p:txBody>
          <a:bodyPr/>
          <a:lstStyle/>
          <a:p>
            <a:fld id="{4BFC46E2-12A3-B341-B39C-DD5A919D1E9F}" type="slidenum">
              <a:rPr lang="de-DE" smtClean="0"/>
              <a:t>3</a:t>
            </a:fld>
            <a:endParaRPr lang="de-DE"/>
          </a:p>
        </p:txBody>
      </p:sp>
    </p:spTree>
    <p:extLst>
      <p:ext uri="{BB962C8B-B14F-4D97-AF65-F5344CB8AC3E}">
        <p14:creationId xmlns:p14="http://schemas.microsoft.com/office/powerpoint/2010/main" val="541709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0" dirty="0">
                <a:solidFill>
                  <a:srgbClr val="3D3C3C"/>
                </a:solidFill>
                <a:effectLst/>
                <a:latin typeface="Helvetica" pitchFamily="2" charset="0"/>
              </a:rPr>
              <a:t>Wer forscht denn eigentlich?</a:t>
            </a:r>
          </a:p>
          <a:p>
            <a:r>
              <a:rPr lang="de-CH" i="0" dirty="0">
                <a:solidFill>
                  <a:srgbClr val="3D3C3C"/>
                </a:solidFill>
                <a:effectLst/>
                <a:latin typeface="Helvetica"/>
                <a:cs typeface="Helvetica"/>
              </a:rPr>
              <a:t>Als erstes denkt man vielleicht an </a:t>
            </a:r>
            <a:r>
              <a:rPr lang="de-CH" i="0" dirty="0" err="1">
                <a:solidFill>
                  <a:srgbClr val="3D3C3C"/>
                </a:solidFill>
                <a:effectLst/>
                <a:latin typeface="Helvetica"/>
                <a:cs typeface="Helvetica"/>
              </a:rPr>
              <a:t>Wissenschaftler:innen</a:t>
            </a:r>
            <a:r>
              <a:rPr lang="de-CH" i="0" dirty="0">
                <a:solidFill>
                  <a:srgbClr val="3D3C3C"/>
                </a:solidFill>
                <a:effectLst/>
                <a:latin typeface="Helvetica"/>
                <a:cs typeface="Helvetica"/>
              </a:rPr>
              <a:t>, also an Menschen, die zu einem bestimmten Thema schon sehr viel wissen. </a:t>
            </a:r>
          </a:p>
          <a:p>
            <a:r>
              <a:rPr lang="de-CH" i="0" dirty="0">
                <a:solidFill>
                  <a:srgbClr val="3D3C3C"/>
                </a:solidFill>
                <a:effectLst/>
                <a:latin typeface="Helvetica" pitchFamily="2" charset="0"/>
              </a:rPr>
              <a:t>Sie sind </a:t>
            </a:r>
            <a:r>
              <a:rPr lang="de-CH" i="0" dirty="0" err="1">
                <a:solidFill>
                  <a:srgbClr val="3D3C3C"/>
                </a:solidFill>
                <a:effectLst/>
                <a:latin typeface="Helvetica" pitchFamily="2" charset="0"/>
              </a:rPr>
              <a:t>Expert:innen</a:t>
            </a:r>
            <a:r>
              <a:rPr lang="de-CH" i="0" dirty="0">
                <a:solidFill>
                  <a:srgbClr val="3D3C3C"/>
                </a:solidFill>
                <a:effectLst/>
                <a:latin typeface="Helvetica" pitchFamily="2" charset="0"/>
              </a:rPr>
              <a:t> in ihrem Fachgebiet. Gleichzeitig wollen sie noch mehr </a:t>
            </a:r>
            <a:r>
              <a:rPr lang="de-CH" i="0" dirty="0" err="1">
                <a:solidFill>
                  <a:srgbClr val="3D3C3C"/>
                </a:solidFill>
                <a:effectLst/>
                <a:latin typeface="Helvetica" pitchFamily="2" charset="0"/>
              </a:rPr>
              <a:t>darüber</a:t>
            </a:r>
            <a:r>
              <a:rPr lang="de-CH" i="0" dirty="0">
                <a:solidFill>
                  <a:srgbClr val="3D3C3C"/>
                </a:solidFill>
                <a:effectLst/>
                <a:latin typeface="Helvetica" pitchFamily="2" charset="0"/>
              </a:rPr>
              <a:t> herausfinden und forschen deshalb weiter. </a:t>
            </a:r>
          </a:p>
          <a:p>
            <a:r>
              <a:rPr lang="de-CH" i="0" dirty="0">
                <a:solidFill>
                  <a:srgbClr val="3D3C3C"/>
                </a:solidFill>
                <a:effectLst/>
                <a:latin typeface="Helvetica"/>
                <a:cs typeface="Helvetica"/>
              </a:rPr>
              <a:t>Dabei </a:t>
            </a:r>
            <a:r>
              <a:rPr lang="de-CH" dirty="0">
                <a:solidFill>
                  <a:srgbClr val="3D3C3C"/>
                </a:solidFill>
                <a:latin typeface="Helvetica"/>
                <a:cs typeface="Helvetica"/>
              </a:rPr>
              <a:t>führen</a:t>
            </a:r>
            <a:r>
              <a:rPr lang="de-CH" i="0" dirty="0">
                <a:solidFill>
                  <a:srgbClr val="3D3C3C"/>
                </a:solidFill>
                <a:effectLst/>
                <a:latin typeface="Helvetica"/>
                <a:cs typeface="Helvetica"/>
              </a:rPr>
              <a:t> sie zum Beispiel Interviews mit Menschen, über deren Leben sie etwas herausfinden möchten, oder </a:t>
            </a:r>
            <a:r>
              <a:rPr lang="de-CH" dirty="0">
                <a:solidFill>
                  <a:srgbClr val="3D3C3C"/>
                </a:solidFill>
                <a:latin typeface="Helvetica"/>
                <a:cs typeface="Helvetica"/>
              </a:rPr>
              <a:t>sie schauen</a:t>
            </a:r>
            <a:r>
              <a:rPr lang="de-CH" i="0" dirty="0">
                <a:solidFill>
                  <a:srgbClr val="3D3C3C"/>
                </a:solidFill>
                <a:effectLst/>
                <a:latin typeface="Helvetica"/>
                <a:cs typeface="Helvetica"/>
              </a:rPr>
              <a:t> sich etwas ganz genau unter dem Mikroskop an und schreiben auf, was sie sehen.</a:t>
            </a:r>
            <a:r>
              <a:rPr lang="de-CH" dirty="0">
                <a:solidFill>
                  <a:srgbClr val="3D3C3C"/>
                </a:solidFill>
                <a:latin typeface="Helvetica"/>
                <a:cs typeface="Helvetica"/>
              </a:rPr>
              <a:t> </a:t>
            </a:r>
          </a:p>
          <a:p>
            <a:r>
              <a:rPr lang="de-CH" i="0">
                <a:solidFill>
                  <a:srgbClr val="3D3C3C"/>
                </a:solidFill>
                <a:effectLst/>
                <a:latin typeface="Helvetica"/>
                <a:cs typeface="Helvetica"/>
              </a:rPr>
              <a:t>Im ersten Bild siehst du ein Interview von einer Forscherin mit einem Schüler. Die Forscherin hat auf dem Foto sein Gesicht nachträglich mit KI verändert, damit man ihn nicht wieder erkennt. Manchmal ist es wichtig, dass nicht alle wissen, wer etwas gesagt hat. Das nennt man anonymisieren.</a:t>
            </a:r>
            <a:endParaRPr lang="de-CH">
              <a:solidFill>
                <a:srgbClr val="000000"/>
              </a:solidFill>
              <a:latin typeface="Aptos"/>
              <a:cs typeface="Helvetica"/>
            </a:endParaRPr>
          </a:p>
          <a:p>
            <a:r>
              <a:rPr lang="de-CH" i="0" dirty="0">
                <a:solidFill>
                  <a:srgbClr val="3D3C3C"/>
                </a:solidFill>
                <a:effectLst/>
                <a:latin typeface="Helvetica"/>
                <a:cs typeface="Helvetica"/>
              </a:rPr>
              <a:t>Im zweiten Bild siehst du wie eine Forscherin Zeichnungen ordnet. Sie versucht, Ähnlichkeiten oder Unterschiede zwischen den Zeichnungen zu finden. </a:t>
            </a:r>
            <a:endParaRPr lang="de-CH" dirty="0">
              <a:solidFill>
                <a:srgbClr val="000000"/>
              </a:solidFill>
              <a:latin typeface="Aptos" panose="02110004020202020204"/>
              <a:cs typeface="Helvetica"/>
            </a:endParaRPr>
          </a:p>
          <a:p>
            <a:r>
              <a:rPr lang="de-CH" i="0" dirty="0">
                <a:solidFill>
                  <a:srgbClr val="3D3C3C"/>
                </a:solidFill>
                <a:effectLst/>
                <a:latin typeface="Helvetica"/>
                <a:cs typeface="Helvetica"/>
              </a:rPr>
              <a:t>Im dritten Bild siehst du eine Forscherin, die ihre Beobachtungen, die sie in einem </a:t>
            </a:r>
            <a:r>
              <a:rPr lang="de-CH" i="0" dirty="0" err="1">
                <a:solidFill>
                  <a:srgbClr val="3D3C3C"/>
                </a:solidFill>
                <a:effectLst/>
                <a:latin typeface="Helvetica"/>
                <a:cs typeface="Helvetica"/>
              </a:rPr>
              <a:t>Forscher:innenbuch</a:t>
            </a:r>
            <a:r>
              <a:rPr lang="de-CH" i="0" dirty="0">
                <a:solidFill>
                  <a:srgbClr val="3D3C3C"/>
                </a:solidFill>
                <a:effectLst/>
                <a:latin typeface="Helvetica"/>
                <a:cs typeface="Helvetica"/>
              </a:rPr>
              <a:t> aufgeschrieben hat, zu einem Forschungsbericht schreibt. </a:t>
            </a:r>
            <a:endParaRPr lang="de-CH" dirty="0"/>
          </a:p>
        </p:txBody>
      </p:sp>
      <p:sp>
        <p:nvSpPr>
          <p:cNvPr id="4" name="Foliennummernplatzhalter 3"/>
          <p:cNvSpPr>
            <a:spLocks noGrp="1"/>
          </p:cNvSpPr>
          <p:nvPr>
            <p:ph type="sldNum" sz="quarter" idx="5"/>
          </p:nvPr>
        </p:nvSpPr>
        <p:spPr/>
        <p:txBody>
          <a:bodyPr/>
          <a:lstStyle/>
          <a:p>
            <a:fld id="{4BFC46E2-12A3-B341-B39C-DD5A919D1E9F}" type="slidenum">
              <a:rPr lang="de-DE" smtClean="0"/>
              <a:t>4</a:t>
            </a:fld>
            <a:endParaRPr lang="de-DE"/>
          </a:p>
        </p:txBody>
      </p:sp>
    </p:spTree>
    <p:extLst>
      <p:ext uri="{BB962C8B-B14F-4D97-AF65-F5344CB8AC3E}">
        <p14:creationId xmlns:p14="http://schemas.microsoft.com/office/powerpoint/2010/main" val="3035284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auch </a:t>
            </a:r>
            <a:r>
              <a:rPr lang="de-DE" dirty="0" err="1"/>
              <a:t>Künstler:innen</a:t>
            </a:r>
            <a:r>
              <a:rPr lang="de-DE" dirty="0"/>
              <a:t> forschen. </a:t>
            </a:r>
          </a:p>
          <a:p>
            <a:r>
              <a:rPr lang="de-DE" dirty="0"/>
              <a:t>Hier siehst Du zum Beispiel Materialexperimente mit Ton und verschiedenen Farbtönen. </a:t>
            </a:r>
            <a:endParaRPr lang="de-CH" dirty="0">
              <a:solidFill>
                <a:srgbClr val="3D3C3C"/>
              </a:solidFill>
              <a:latin typeface="Helvetica" pitchFamily="2" charset="0"/>
              <a:cs typeface="Helvetica" pitchFamily="2" charset="0"/>
            </a:endParaRPr>
          </a:p>
        </p:txBody>
      </p:sp>
      <p:sp>
        <p:nvSpPr>
          <p:cNvPr id="4" name="Foliennummernplatzhalter 3"/>
          <p:cNvSpPr>
            <a:spLocks noGrp="1"/>
          </p:cNvSpPr>
          <p:nvPr>
            <p:ph type="sldNum" sz="quarter" idx="5"/>
          </p:nvPr>
        </p:nvSpPr>
        <p:spPr/>
        <p:txBody>
          <a:bodyPr/>
          <a:lstStyle/>
          <a:p>
            <a:fld id="{4BFC46E2-12A3-B341-B39C-DD5A919D1E9F}" type="slidenum">
              <a:rPr lang="de-DE" smtClean="0"/>
              <a:t>5</a:t>
            </a:fld>
            <a:endParaRPr lang="de-DE"/>
          </a:p>
        </p:txBody>
      </p:sp>
    </p:spTree>
    <p:extLst>
      <p:ext uri="{BB962C8B-B14F-4D97-AF65-F5344CB8AC3E}">
        <p14:creationId xmlns:p14="http://schemas.microsoft.com/office/powerpoint/2010/main" val="149174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Jacqueline Baum und Ursula Jakob sind Künstlerinnen aus Burgdorf und Biel. Sie arbeiten seit über 10 Jahren zusammen. </a:t>
            </a:r>
          </a:p>
          <a:p>
            <a:r>
              <a:rPr lang="de-DE" dirty="0"/>
              <a:t>In dem Projekt “Blumenlese“ von 2017 geht es ihnen darum, welche Pflanzen es noch in der Natur gibt. Auf dem Bild siehst Du oft seltene Pflanzen die sie in Wanderungen im Wallis finden.  Sie beschäftigen sich auch mit ausgestorbenen Pflanzen, so wie z.B. ganz seltene Tulpenarten. </a:t>
            </a:r>
            <a:endParaRPr lang="de-DE"/>
          </a:p>
          <a:p>
            <a:endParaRPr lang="de-DE" dirty="0"/>
          </a:p>
          <a:p>
            <a:r>
              <a:rPr lang="de-DE" dirty="0"/>
              <a:t>Sie arbeiten auch als Forscherinnen, weil sie die Pflanzen erst erforschen, bevor sie mit ihnen künstlerisch arbeiten. Manchmal nehmen sie dabei erst etwas auseinander, bevor sie es dann wieder zusammensetzen. </a:t>
            </a:r>
            <a:endParaRPr lang="de-DE"/>
          </a:p>
          <a:p>
            <a:endParaRPr lang="de-DE" dirty="0"/>
          </a:p>
          <a:p>
            <a:r>
              <a:rPr lang="de-DE" dirty="0"/>
              <a:t>Im linken Bild siehst du verschiedene Pflanzen, die sie gefunden haben. Rechts siehst Du einen Arbeitstisch, auf dem auch ein Querschnitt einer Pflanze auf vielen Glasplatten zu sehen ist. </a:t>
            </a:r>
            <a:endParaRPr lang="de-DE"/>
          </a:p>
          <a:p>
            <a:endParaRPr lang="de-CH" dirty="0">
              <a:solidFill>
                <a:srgbClr val="3D3C3C"/>
              </a:solidFill>
              <a:latin typeface="Helvetica"/>
              <a:cs typeface="Helvetica"/>
            </a:endParaRPr>
          </a:p>
          <a:p>
            <a:r>
              <a:rPr lang="de-CH" dirty="0">
                <a:solidFill>
                  <a:srgbClr val="3D3C3C"/>
                </a:solidFill>
                <a:latin typeface="Helvetica"/>
                <a:cs typeface="Helvetica"/>
              </a:rPr>
              <a:t>So ähnlich wie die </a:t>
            </a:r>
            <a:r>
              <a:rPr lang="de-CH" err="1">
                <a:solidFill>
                  <a:srgbClr val="3D3C3C"/>
                </a:solidFill>
                <a:latin typeface="Helvetica"/>
                <a:cs typeface="Helvetica"/>
              </a:rPr>
              <a:t>Künstler:innen</a:t>
            </a:r>
            <a:r>
              <a:rPr lang="de-CH" dirty="0">
                <a:solidFill>
                  <a:srgbClr val="3D3C3C"/>
                </a:solidFill>
                <a:latin typeface="Helvetica"/>
                <a:cs typeface="Helvetica"/>
              </a:rPr>
              <a:t> machen das </a:t>
            </a:r>
            <a:r>
              <a:rPr lang="de-CH" err="1">
                <a:solidFill>
                  <a:srgbClr val="3D3C3C"/>
                </a:solidFill>
                <a:latin typeface="Helvetica"/>
                <a:cs typeface="Helvetica"/>
              </a:rPr>
              <a:t>Forscher:innen</a:t>
            </a:r>
            <a:r>
              <a:rPr lang="de-CH" dirty="0">
                <a:solidFill>
                  <a:srgbClr val="3D3C3C"/>
                </a:solidFill>
                <a:latin typeface="Helvetica"/>
                <a:cs typeface="Helvetica"/>
              </a:rPr>
              <a:t> auch. Sie versuchen das, was sie wahrnehmen können, zu ordnen, um die Welt besser zu verstehen oder erklären zu können. Es gibt ganz verschiedene Arten und Weisen, das zu tun. </a:t>
            </a:r>
            <a:endParaRPr lang="de-DE"/>
          </a:p>
          <a:p>
            <a:endParaRPr lang="de-DE" dirty="0"/>
          </a:p>
        </p:txBody>
      </p:sp>
      <p:sp>
        <p:nvSpPr>
          <p:cNvPr id="4" name="Foliennummernplatzhalter 3"/>
          <p:cNvSpPr>
            <a:spLocks noGrp="1"/>
          </p:cNvSpPr>
          <p:nvPr>
            <p:ph type="sldNum" sz="quarter" idx="5"/>
          </p:nvPr>
        </p:nvSpPr>
        <p:spPr/>
        <p:txBody>
          <a:bodyPr/>
          <a:lstStyle/>
          <a:p>
            <a:fld id="{4BFC46E2-12A3-B341-B39C-DD5A919D1E9F}" type="slidenum">
              <a:rPr lang="de-DE" smtClean="0"/>
              <a:t>7</a:t>
            </a:fld>
            <a:endParaRPr lang="de-DE"/>
          </a:p>
        </p:txBody>
      </p:sp>
    </p:spTree>
    <p:extLst>
      <p:ext uri="{BB962C8B-B14F-4D97-AF65-F5344CB8AC3E}">
        <p14:creationId xmlns:p14="http://schemas.microsoft.com/office/powerpoint/2010/main" val="1671407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0" dirty="0">
                <a:solidFill>
                  <a:srgbClr val="3D3C3C"/>
                </a:solidFill>
                <a:effectLst/>
                <a:latin typeface="Helvetica"/>
                <a:cs typeface="Helvetica"/>
              </a:rPr>
              <a:t>Kunst machen bedeutet manchmal, sich erst einmal einen Überblick zu verschaffen. </a:t>
            </a:r>
            <a:endParaRPr lang="de-DE" dirty="0">
              <a:solidFill>
                <a:srgbClr val="000000"/>
              </a:solidFill>
              <a:latin typeface="Aptos" panose="02110004020202020204"/>
              <a:cs typeface="Helvetica"/>
            </a:endParaRPr>
          </a:p>
          <a:p>
            <a:r>
              <a:rPr lang="de-CH" i="0" dirty="0">
                <a:solidFill>
                  <a:srgbClr val="3D3C3C"/>
                </a:solidFill>
                <a:effectLst/>
                <a:latin typeface="Helvetica"/>
                <a:cs typeface="Helvetica"/>
              </a:rPr>
              <a:t>Das macht zum Beispiel der </a:t>
            </a:r>
            <a:r>
              <a:rPr lang="de-CH" dirty="0">
                <a:solidFill>
                  <a:srgbClr val="3D3C3C"/>
                </a:solidFill>
                <a:latin typeface="Helvetica"/>
                <a:cs typeface="Helvetica"/>
              </a:rPr>
              <a:t>Künstler</a:t>
            </a:r>
            <a:r>
              <a:rPr lang="de-CH" i="0" dirty="0">
                <a:solidFill>
                  <a:srgbClr val="3D3C3C"/>
                </a:solidFill>
                <a:effectLst/>
                <a:latin typeface="Helvetica"/>
                <a:cs typeface="Helvetica"/>
              </a:rPr>
              <a:t> Urs </a:t>
            </a:r>
            <a:r>
              <a:rPr lang="de-CH" i="0" dirty="0" err="1">
                <a:solidFill>
                  <a:srgbClr val="3D3C3C"/>
                </a:solidFill>
                <a:effectLst/>
                <a:latin typeface="Helvetica"/>
                <a:cs typeface="Helvetica"/>
              </a:rPr>
              <a:t>Wehrli</a:t>
            </a:r>
            <a:r>
              <a:rPr lang="de-CH" i="0" dirty="0">
                <a:solidFill>
                  <a:srgbClr val="3D3C3C"/>
                </a:solidFill>
                <a:effectLst/>
                <a:latin typeface="Helvetica"/>
                <a:cs typeface="Helvetica"/>
              </a:rPr>
              <a:t>, der hier auf dem Bild in einem Materiallager abgebildet ist</a:t>
            </a:r>
            <a:r>
              <a:rPr lang="de-CH" dirty="0">
                <a:solidFill>
                  <a:srgbClr val="3D3C3C"/>
                </a:solidFill>
                <a:latin typeface="Helvetica"/>
                <a:cs typeface="Helvetica"/>
              </a:rPr>
              <a:t>. </a:t>
            </a:r>
            <a:r>
              <a:rPr lang="de-CH" i="1" dirty="0">
                <a:solidFill>
                  <a:srgbClr val="3D3C3C"/>
                </a:solidFill>
                <a:latin typeface="Helvetica"/>
                <a:cs typeface="Helvetica"/>
              </a:rPr>
              <a:t>(</a:t>
            </a:r>
            <a:r>
              <a:rPr lang="de-CH" i="1" dirty="0">
                <a:solidFill>
                  <a:srgbClr val="3D3C3C"/>
                </a:solidFill>
                <a:effectLst/>
                <a:latin typeface="Helvetica"/>
                <a:cs typeface="Helvetica"/>
              </a:rPr>
              <a:t>Hier mit dem Buch von Ursus </a:t>
            </a:r>
            <a:r>
              <a:rPr lang="de-CH" i="1" dirty="0" err="1">
                <a:solidFill>
                  <a:srgbClr val="3D3C3C"/>
                </a:solidFill>
                <a:effectLst/>
                <a:latin typeface="Helvetica"/>
                <a:cs typeface="Helvetica"/>
              </a:rPr>
              <a:t>Wehrli</a:t>
            </a:r>
            <a:r>
              <a:rPr lang="de-CH" i="1" dirty="0">
                <a:solidFill>
                  <a:srgbClr val="3D3C3C"/>
                </a:solidFill>
                <a:effectLst/>
                <a:latin typeface="Helvetica"/>
                <a:cs typeface="Helvetica"/>
              </a:rPr>
              <a:t> arbeiten: «</a:t>
            </a:r>
            <a:r>
              <a:rPr lang="de-CH" i="1" dirty="0">
                <a:solidFill>
                  <a:srgbClr val="1C4C93"/>
                </a:solidFill>
                <a:effectLst/>
                <a:latin typeface="Helvetica"/>
                <a:cs typeface="Helvetica"/>
              </a:rPr>
              <a:t>“Die Kunst, aufzuräumen”)</a:t>
            </a:r>
            <a:endParaRPr lang="de-CH" i="1" dirty="0">
              <a:solidFill>
                <a:srgbClr val="3D3C3C"/>
              </a:solidFill>
              <a:effectLst/>
              <a:latin typeface="Helvetica"/>
              <a:cs typeface="Helvetica"/>
            </a:endParaRPr>
          </a:p>
          <a:p>
            <a:endParaRPr lang="de-CH" i="0" dirty="0">
              <a:solidFill>
                <a:srgbClr val="3D3C3C"/>
              </a:solidFill>
              <a:effectLst/>
              <a:latin typeface="Helvetica" pitchFamily="2" charset="0"/>
            </a:endParaRPr>
          </a:p>
          <a:p>
            <a:r>
              <a:rPr lang="de-CH" i="0" dirty="0">
                <a:solidFill>
                  <a:srgbClr val="3D3C3C"/>
                </a:solidFill>
                <a:effectLst/>
                <a:latin typeface="Helvetica"/>
                <a:cs typeface="Helvetica"/>
              </a:rPr>
              <a:t>Er räumt zum Beispiel einen Sandkasten auf und schafft Ordnung nach Werkzeugtypen:</a:t>
            </a:r>
            <a:r>
              <a:rPr lang="de-CH" dirty="0">
                <a:solidFill>
                  <a:srgbClr val="3D3C3C"/>
                </a:solidFill>
                <a:latin typeface="Helvetica"/>
                <a:cs typeface="Helvetica"/>
              </a:rPr>
              <a:t> </a:t>
            </a:r>
            <a:r>
              <a:rPr lang="de-CH" i="0" dirty="0">
                <a:solidFill>
                  <a:srgbClr val="3D3C3C"/>
                </a:solidFill>
                <a:effectLst/>
                <a:latin typeface="Helvetica"/>
                <a:cs typeface="Helvetica"/>
              </a:rPr>
              <a:t>Giesskanne, </a:t>
            </a:r>
            <a:r>
              <a:rPr lang="de-CH" i="0" dirty="0" err="1">
                <a:solidFill>
                  <a:srgbClr val="3D3C3C"/>
                </a:solidFill>
                <a:effectLst/>
                <a:latin typeface="Helvetica"/>
                <a:cs typeface="Helvetica"/>
              </a:rPr>
              <a:t>Schäufeli</a:t>
            </a:r>
            <a:r>
              <a:rPr lang="de-CH" i="0" dirty="0">
                <a:solidFill>
                  <a:srgbClr val="3D3C3C"/>
                </a:solidFill>
                <a:effectLst/>
                <a:latin typeface="Helvetica"/>
                <a:cs typeface="Helvetica"/>
              </a:rPr>
              <a:t>, </a:t>
            </a:r>
            <a:r>
              <a:rPr lang="de-CH" i="0" dirty="0" err="1">
                <a:solidFill>
                  <a:srgbClr val="3D3C3C"/>
                </a:solidFill>
                <a:effectLst/>
                <a:latin typeface="Helvetica"/>
                <a:cs typeface="Helvetica"/>
              </a:rPr>
              <a:t>Förmli</a:t>
            </a:r>
            <a:r>
              <a:rPr lang="de-CH" i="0" dirty="0">
                <a:solidFill>
                  <a:srgbClr val="3D3C3C"/>
                </a:solidFill>
                <a:effectLst/>
                <a:latin typeface="Helvetica"/>
                <a:cs typeface="Helvetica"/>
              </a:rPr>
              <a:t>, Eimer. </a:t>
            </a:r>
          </a:p>
          <a:p>
            <a:endParaRPr lang="de-CH" i="0" dirty="0">
              <a:solidFill>
                <a:srgbClr val="3D3C3C"/>
              </a:solidFill>
              <a:effectLst/>
              <a:latin typeface="Helvetica" pitchFamily="2" charset="0"/>
            </a:endParaRPr>
          </a:p>
          <a:p>
            <a:r>
              <a:rPr lang="de-CH" i="0" dirty="0">
                <a:solidFill>
                  <a:srgbClr val="3D3C3C"/>
                </a:solidFill>
                <a:effectLst/>
                <a:latin typeface="Helvetica" pitchFamily="2" charset="0"/>
              </a:rPr>
              <a:t>Kannst Du Dir vorstellen, wie du das, was da auf dem Bild ist, noch ordnen könntest?</a:t>
            </a:r>
          </a:p>
          <a:p>
            <a:r>
              <a:rPr lang="de-CH" i="0" dirty="0">
                <a:solidFill>
                  <a:srgbClr val="3D3C3C"/>
                </a:solidFill>
                <a:effectLst/>
                <a:latin typeface="Helvetica"/>
                <a:cs typeface="Helvetica"/>
              </a:rPr>
              <a:t>Nach Farben, nach Grösse, oder </a:t>
            </a:r>
            <a:r>
              <a:rPr lang="de-CH" i="0" dirty="0" err="1">
                <a:solidFill>
                  <a:srgbClr val="3D3C3C"/>
                </a:solidFill>
                <a:effectLst/>
                <a:latin typeface="Helvetica"/>
                <a:cs typeface="Helvetica"/>
              </a:rPr>
              <a:t>oder</a:t>
            </a:r>
            <a:r>
              <a:rPr lang="de-CH" i="0" dirty="0">
                <a:solidFill>
                  <a:srgbClr val="3D3C3C"/>
                </a:solidFill>
                <a:effectLst/>
                <a:latin typeface="Helvetica"/>
                <a:cs typeface="Helvetica"/>
              </a:rPr>
              <a:t> auch:</a:t>
            </a:r>
            <a:r>
              <a:rPr lang="de-CH" dirty="0">
                <a:solidFill>
                  <a:srgbClr val="3D3C3C"/>
                </a:solidFill>
                <a:latin typeface="Helvetica"/>
                <a:cs typeface="Helvetica"/>
              </a:rPr>
              <a:t> </a:t>
            </a:r>
            <a:r>
              <a:rPr lang="de-CH" i="0" dirty="0">
                <a:solidFill>
                  <a:srgbClr val="3D3C3C"/>
                </a:solidFill>
                <a:effectLst/>
                <a:latin typeface="Helvetica"/>
                <a:cs typeface="Helvetica"/>
              </a:rPr>
              <a:t>Welche Spielzeuge davon Du besonders magst.</a:t>
            </a:r>
          </a:p>
        </p:txBody>
      </p:sp>
      <p:sp>
        <p:nvSpPr>
          <p:cNvPr id="4" name="Foliennummernplatzhalter 3"/>
          <p:cNvSpPr>
            <a:spLocks noGrp="1"/>
          </p:cNvSpPr>
          <p:nvPr>
            <p:ph type="sldNum" sz="quarter" idx="5"/>
          </p:nvPr>
        </p:nvSpPr>
        <p:spPr/>
        <p:txBody>
          <a:bodyPr/>
          <a:lstStyle/>
          <a:p>
            <a:fld id="{4BFC46E2-12A3-B341-B39C-DD5A919D1E9F}" type="slidenum">
              <a:rPr lang="de-DE" smtClean="0"/>
              <a:t>6</a:t>
            </a:fld>
            <a:endParaRPr lang="de-DE"/>
          </a:p>
        </p:txBody>
      </p:sp>
    </p:spTree>
    <p:extLst>
      <p:ext uri="{BB962C8B-B14F-4D97-AF65-F5344CB8AC3E}">
        <p14:creationId xmlns:p14="http://schemas.microsoft.com/office/powerpoint/2010/main" val="306537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0" dirty="0">
                <a:solidFill>
                  <a:srgbClr val="3D3C3C"/>
                </a:solidFill>
                <a:effectLst/>
                <a:latin typeface="Helvetica"/>
                <a:cs typeface="Helvetica"/>
              </a:rPr>
              <a:t>Kinder können auch forschen</a:t>
            </a:r>
            <a:r>
              <a:rPr lang="de-CH" dirty="0">
                <a:solidFill>
                  <a:srgbClr val="3D3C3C"/>
                </a:solidFill>
                <a:latin typeface="Helvetica"/>
                <a:cs typeface="Helvetica"/>
              </a:rPr>
              <a:t>.</a:t>
            </a:r>
            <a:endParaRPr lang="de-CH" i="0" dirty="0">
              <a:solidFill>
                <a:srgbClr val="3D3C3C"/>
              </a:solidFill>
              <a:effectLst/>
              <a:latin typeface="Helvetica" pitchFamily="2" charset="0"/>
            </a:endParaRPr>
          </a:p>
          <a:p>
            <a:r>
              <a:rPr lang="de-CH" i="0" dirty="0">
                <a:solidFill>
                  <a:srgbClr val="3D3C3C"/>
                </a:solidFill>
                <a:effectLst/>
                <a:latin typeface="Helvetica"/>
                <a:cs typeface="Helvetica"/>
              </a:rPr>
              <a:t>Alexandra Kunz, eine erwachsene Forscherin, hat zusammen mit Kindern </a:t>
            </a:r>
            <a:r>
              <a:rPr lang="de-CH" dirty="0">
                <a:solidFill>
                  <a:srgbClr val="3D3C3C"/>
                </a:solidFill>
                <a:latin typeface="Helvetica"/>
                <a:cs typeface="Helvetica"/>
              </a:rPr>
              <a:t>über</a:t>
            </a:r>
            <a:r>
              <a:rPr lang="de-CH" i="0" dirty="0">
                <a:solidFill>
                  <a:srgbClr val="3D3C3C"/>
                </a:solidFill>
                <a:effectLst/>
                <a:latin typeface="Helvetica"/>
                <a:cs typeface="Helvetica"/>
              </a:rPr>
              <a:t> </a:t>
            </a:r>
            <a:r>
              <a:rPr lang="de-CH" dirty="0">
                <a:solidFill>
                  <a:srgbClr val="3D3C3C"/>
                </a:solidFill>
                <a:latin typeface="Helvetica"/>
                <a:cs typeface="Helvetica"/>
              </a:rPr>
              <a:t>Früchte</a:t>
            </a:r>
            <a:r>
              <a:rPr lang="de-CH" i="0" dirty="0">
                <a:solidFill>
                  <a:srgbClr val="3D3C3C"/>
                </a:solidFill>
                <a:effectLst/>
                <a:latin typeface="Helvetica"/>
                <a:cs typeface="Helvetica"/>
              </a:rPr>
              <a:t> und </a:t>
            </a:r>
            <a:r>
              <a:rPr lang="de-CH" dirty="0">
                <a:solidFill>
                  <a:srgbClr val="3D3C3C"/>
                </a:solidFill>
                <a:latin typeface="Helvetica"/>
                <a:cs typeface="Helvetica"/>
              </a:rPr>
              <a:t>Gemüse</a:t>
            </a:r>
            <a:r>
              <a:rPr lang="de-CH" i="0" dirty="0">
                <a:solidFill>
                  <a:srgbClr val="3D3C3C"/>
                </a:solidFill>
                <a:effectLst/>
                <a:latin typeface="Helvetica"/>
                <a:cs typeface="Helvetica"/>
              </a:rPr>
              <a:t> geforscht. Sie haben </a:t>
            </a:r>
            <a:r>
              <a:rPr lang="de-CH" dirty="0">
                <a:solidFill>
                  <a:srgbClr val="3D3C3C"/>
                </a:solidFill>
                <a:latin typeface="Helvetica"/>
                <a:cs typeface="Helvetica"/>
              </a:rPr>
              <a:t>Früchte</a:t>
            </a:r>
            <a:r>
              <a:rPr lang="de-CH" i="0" dirty="0">
                <a:solidFill>
                  <a:srgbClr val="3D3C3C"/>
                </a:solidFill>
                <a:effectLst/>
                <a:latin typeface="Helvetica"/>
                <a:cs typeface="Helvetica"/>
              </a:rPr>
              <a:t> und </a:t>
            </a:r>
            <a:r>
              <a:rPr lang="de-CH" dirty="0">
                <a:solidFill>
                  <a:srgbClr val="3D3C3C"/>
                </a:solidFill>
                <a:latin typeface="Helvetica"/>
                <a:cs typeface="Helvetica"/>
              </a:rPr>
              <a:t>Gemüse</a:t>
            </a:r>
            <a:r>
              <a:rPr lang="de-CH" i="0" dirty="0">
                <a:solidFill>
                  <a:srgbClr val="3D3C3C"/>
                </a:solidFill>
                <a:effectLst/>
                <a:latin typeface="Helvetica"/>
                <a:cs typeface="Helvetica"/>
              </a:rPr>
              <a:t> sorgfältig auseinander genommen, die einzelnen Teile genau </a:t>
            </a:r>
            <a:r>
              <a:rPr lang="de-CH" dirty="0">
                <a:solidFill>
                  <a:srgbClr val="3D3C3C"/>
                </a:solidFill>
                <a:latin typeface="Helvetica"/>
                <a:cs typeface="Helvetica"/>
              </a:rPr>
              <a:t>beobachtet und</a:t>
            </a:r>
            <a:r>
              <a:rPr lang="de-CH" i="0" dirty="0">
                <a:solidFill>
                  <a:srgbClr val="3D3C3C"/>
                </a:solidFill>
                <a:effectLst/>
                <a:latin typeface="Helvetica"/>
                <a:cs typeface="Helvetica"/>
              </a:rPr>
              <a:t> nach Grösse und Farbe geordnet. </a:t>
            </a:r>
          </a:p>
          <a:p>
            <a:r>
              <a:rPr lang="de-CH" i="0" dirty="0">
                <a:solidFill>
                  <a:srgbClr val="3D3C3C"/>
                </a:solidFill>
                <a:effectLst/>
                <a:latin typeface="Helvetica"/>
                <a:cs typeface="Helvetica"/>
              </a:rPr>
              <a:t>Es können also eigentlich alle Menschen </a:t>
            </a:r>
            <a:r>
              <a:rPr lang="de-CH" dirty="0">
                <a:solidFill>
                  <a:srgbClr val="3D3C3C"/>
                </a:solidFill>
                <a:latin typeface="Helvetica"/>
                <a:cs typeface="Helvetica"/>
              </a:rPr>
              <a:t>über</a:t>
            </a:r>
            <a:r>
              <a:rPr lang="de-CH" i="0" dirty="0">
                <a:solidFill>
                  <a:srgbClr val="3D3C3C"/>
                </a:solidFill>
                <a:effectLst/>
                <a:latin typeface="Helvetica"/>
                <a:cs typeface="Helvetica"/>
              </a:rPr>
              <a:t> ganz unterschiedliche Dinge forschen, wenn sie mehr </a:t>
            </a:r>
            <a:r>
              <a:rPr lang="de-CH" dirty="0">
                <a:solidFill>
                  <a:srgbClr val="3D3C3C"/>
                </a:solidFill>
                <a:latin typeface="Helvetica"/>
                <a:cs typeface="Helvetica"/>
              </a:rPr>
              <a:t>darüber</a:t>
            </a:r>
            <a:r>
              <a:rPr lang="de-CH" i="0" dirty="0">
                <a:solidFill>
                  <a:srgbClr val="3D3C3C"/>
                </a:solidFill>
                <a:effectLst/>
                <a:latin typeface="Helvetica"/>
                <a:cs typeface="Helvetica"/>
              </a:rPr>
              <a:t> wissen möchten.</a:t>
            </a:r>
          </a:p>
          <a:p>
            <a:r>
              <a:rPr lang="de-CH" i="0" dirty="0">
                <a:solidFill>
                  <a:srgbClr val="3D3C3C"/>
                </a:solidFill>
                <a:effectLst/>
                <a:latin typeface="Helvetica" pitchFamily="2" charset="0"/>
              </a:rPr>
              <a:t>Wie das genau geht, schauen wir uns nun an und probieren danach gleich selbst, etwas zu erforschen.</a:t>
            </a:r>
          </a:p>
          <a:p>
            <a:endParaRPr lang="de-DE" dirty="0"/>
          </a:p>
        </p:txBody>
      </p:sp>
      <p:sp>
        <p:nvSpPr>
          <p:cNvPr id="4" name="Foliennummernplatzhalter 3"/>
          <p:cNvSpPr>
            <a:spLocks noGrp="1"/>
          </p:cNvSpPr>
          <p:nvPr>
            <p:ph type="sldNum" sz="quarter" idx="5"/>
          </p:nvPr>
        </p:nvSpPr>
        <p:spPr/>
        <p:txBody>
          <a:bodyPr/>
          <a:lstStyle/>
          <a:p>
            <a:fld id="{4BFC46E2-12A3-B341-B39C-DD5A919D1E9F}" type="slidenum">
              <a:rPr lang="de-DE" smtClean="0"/>
              <a:t>8</a:t>
            </a:fld>
            <a:endParaRPr lang="de-DE"/>
          </a:p>
        </p:txBody>
      </p:sp>
    </p:spTree>
    <p:extLst>
      <p:ext uri="{BB962C8B-B14F-4D97-AF65-F5344CB8AC3E}">
        <p14:creationId xmlns:p14="http://schemas.microsoft.com/office/powerpoint/2010/main" val="3658080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0" dirty="0">
                <a:effectLst/>
                <a:latin typeface="Helvetica"/>
                <a:cs typeface="Helvetica"/>
              </a:rPr>
              <a:t>Forschen kannst du dir wie einen Weg mit mehreren Stationen vorstellen:</a:t>
            </a:r>
          </a:p>
          <a:p>
            <a:pPr marL="171450" indent="-171450">
              <a:buFont typeface="Arial" panose="020B0604020202020204" pitchFamily="34" charset="0"/>
              <a:buChar char="•"/>
            </a:pPr>
            <a:r>
              <a:rPr lang="de-CH" i="0" dirty="0">
                <a:effectLst/>
                <a:latin typeface="Helvetica" pitchFamily="2" charset="0"/>
              </a:rPr>
              <a:t>Was ist das Thema deiner Forschung? </a:t>
            </a:r>
            <a:r>
              <a:rPr lang="de-CH" i="0" dirty="0" err="1">
                <a:effectLst/>
                <a:latin typeface="Helvetica" pitchFamily="2" charset="0"/>
              </a:rPr>
              <a:t>Worüber</a:t>
            </a:r>
            <a:r>
              <a:rPr lang="de-CH" i="0" dirty="0">
                <a:effectLst/>
                <a:latin typeface="Helvetica" pitchFamily="2" charset="0"/>
              </a:rPr>
              <a:t> möchtest du etwas herausfinden?</a:t>
            </a:r>
            <a:r>
              <a:rPr lang="de-CH" i="0" dirty="0">
                <a:solidFill>
                  <a:schemeClr val="tx1"/>
                </a:solidFill>
                <a:effectLst/>
                <a:latin typeface="Helvetica" pitchFamily="2" charset="0"/>
              </a:rPr>
              <a:t> </a:t>
            </a:r>
            <a:r>
              <a:rPr lang="de-CH" i="0" dirty="0">
                <a:solidFill>
                  <a:srgbClr val="000000"/>
                </a:solidFill>
                <a:effectLst/>
                <a:latin typeface="Helvetica" pitchFamily="2" charset="0"/>
              </a:rPr>
              <a:t>Das ist das </a:t>
            </a:r>
            <a:r>
              <a:rPr lang="de-CH" b="1" i="0" dirty="0">
                <a:solidFill>
                  <a:srgbClr val="FF0000"/>
                </a:solidFill>
                <a:effectLst/>
                <a:latin typeface="Helvetica" pitchFamily="2" charset="0"/>
              </a:rPr>
              <a:t>Forschungsthema</a:t>
            </a:r>
          </a:p>
          <a:p>
            <a:pPr marL="171450" indent="-171450">
              <a:buFont typeface="Arial" panose="020B0604020202020204" pitchFamily="34" charset="0"/>
              <a:buChar char="•"/>
            </a:pPr>
            <a:r>
              <a:rPr lang="de-CH" i="0" dirty="0">
                <a:effectLst/>
                <a:latin typeface="Helvetica" pitchFamily="2" charset="0"/>
              </a:rPr>
              <a:t>Was interessiert dich an diesem Thema besonders, </a:t>
            </a:r>
            <a:r>
              <a:rPr lang="de-CH" i="0" dirty="0" err="1">
                <a:effectLst/>
                <a:latin typeface="Helvetica" pitchFamily="2" charset="0"/>
              </a:rPr>
              <a:t>worüber</a:t>
            </a:r>
            <a:r>
              <a:rPr lang="de-CH" i="0" dirty="0">
                <a:effectLst/>
                <a:latin typeface="Helvetica" pitchFamily="2" charset="0"/>
              </a:rPr>
              <a:t> möchtest du mehr wissen? Das ist die </a:t>
            </a:r>
            <a:r>
              <a:rPr lang="de-CH" b="1" i="0" dirty="0">
                <a:solidFill>
                  <a:srgbClr val="FF0000"/>
                </a:solidFill>
                <a:effectLst/>
                <a:latin typeface="Helvetica" pitchFamily="2" charset="0"/>
              </a:rPr>
              <a:t>Forschungsfrage</a:t>
            </a:r>
          </a:p>
          <a:p>
            <a:pPr marL="171450" indent="-171450">
              <a:buFont typeface="Arial" panose="020B0604020202020204" pitchFamily="34" charset="0"/>
              <a:buChar char="•"/>
            </a:pPr>
            <a:r>
              <a:rPr lang="de-CH" i="0" dirty="0">
                <a:effectLst/>
                <a:latin typeface="Helvetica" pitchFamily="2" charset="0"/>
              </a:rPr>
              <a:t>Wie gehe ich vor? Wie mache ich das, um dieser Frage nachzugehen? Das ist die </a:t>
            </a:r>
            <a:r>
              <a:rPr lang="de-CH" b="1" i="0" dirty="0">
                <a:solidFill>
                  <a:srgbClr val="FF0000"/>
                </a:solidFill>
                <a:effectLst/>
                <a:latin typeface="Helvetica" pitchFamily="2" charset="0"/>
              </a:rPr>
              <a:t>Forschungsmethode</a:t>
            </a:r>
          </a:p>
          <a:p>
            <a:pPr marL="171450" indent="-171450">
              <a:buFont typeface="Arial" panose="020B0604020202020204" pitchFamily="34" charset="0"/>
              <a:buChar char="•"/>
            </a:pPr>
            <a:r>
              <a:rPr lang="de-CH" i="0" dirty="0">
                <a:effectLst/>
                <a:latin typeface="Helvetica" pitchFamily="2" charset="0"/>
              </a:rPr>
              <a:t>Was kommt dabei heraus, was habe ich herausgefunden? Das ist das </a:t>
            </a:r>
            <a:r>
              <a:rPr lang="de-CH" b="1" i="0" dirty="0">
                <a:solidFill>
                  <a:srgbClr val="FF0000"/>
                </a:solidFill>
                <a:effectLst/>
                <a:latin typeface="Helvetica" pitchFamily="2" charset="0"/>
              </a:rPr>
              <a:t>Forschungsergebnis</a:t>
            </a:r>
          </a:p>
          <a:p>
            <a:pPr marL="171450" indent="-171450">
              <a:buFont typeface="Arial" panose="020B0604020202020204" pitchFamily="34" charset="0"/>
              <a:buChar char="•"/>
            </a:pPr>
            <a:r>
              <a:rPr lang="de-CH" i="0" dirty="0">
                <a:effectLst/>
                <a:latin typeface="Helvetica"/>
                <a:cs typeface="Helvetica"/>
              </a:rPr>
              <a:t>Was will ich anderen zeigen und erzählen? Welche Inhalte behalte ich </a:t>
            </a:r>
            <a:r>
              <a:rPr lang="de-CH" i="0" dirty="0" err="1">
                <a:effectLst/>
                <a:latin typeface="Helvetica"/>
                <a:cs typeface="Helvetica"/>
              </a:rPr>
              <a:t>für</a:t>
            </a:r>
            <a:r>
              <a:rPr lang="de-CH" i="0" dirty="0">
                <a:effectLst/>
                <a:latin typeface="Helvetica"/>
                <a:cs typeface="Helvetica"/>
              </a:rPr>
              <a:t> mich, von welchen sollen auch andere profitieren? Das ist die </a:t>
            </a:r>
            <a:r>
              <a:rPr lang="de-CH" i="0" dirty="0">
                <a:solidFill>
                  <a:srgbClr val="FF0000"/>
                </a:solidFill>
                <a:effectLst/>
                <a:latin typeface="Helvetica"/>
                <a:cs typeface="Helvetica"/>
              </a:rPr>
              <a:t>Präsentation </a:t>
            </a:r>
            <a:r>
              <a:rPr lang="de-CH" i="0" dirty="0">
                <a:effectLst/>
                <a:latin typeface="Helvetica"/>
                <a:cs typeface="Helvetica"/>
              </a:rPr>
              <a:t>deiner Forschung. Am Ende dieses Projektes kannst Du entscheiden, wie Du mit den entstandenen Ergebnissen umgehst: Zeigen oder behalten?</a:t>
            </a:r>
          </a:p>
          <a:p>
            <a:r>
              <a:rPr lang="de-CH" i="0" dirty="0">
                <a:effectLst/>
                <a:latin typeface="Helvetica"/>
                <a:cs typeface="Helvetica"/>
              </a:rPr>
              <a:t>Der Weg von Station zu Station ist nicht immer gradlinig, sondern geht mal rechts, mal links,</a:t>
            </a:r>
            <a:r>
              <a:rPr lang="de-CH" dirty="0">
                <a:latin typeface="Helvetica"/>
                <a:cs typeface="Helvetica"/>
              </a:rPr>
              <a:t> </a:t>
            </a:r>
            <a:r>
              <a:rPr lang="de-CH" i="0" dirty="0">
                <a:effectLst/>
                <a:latin typeface="Helvetica"/>
                <a:cs typeface="Helvetica"/>
              </a:rPr>
              <a:t>mal wieder </a:t>
            </a:r>
            <a:r>
              <a:rPr lang="de-CH" i="0" dirty="0" err="1">
                <a:effectLst/>
                <a:latin typeface="Helvetica"/>
                <a:cs typeface="Helvetica"/>
              </a:rPr>
              <a:t>zurück</a:t>
            </a:r>
            <a:r>
              <a:rPr lang="de-CH" i="0" dirty="0">
                <a:effectLst/>
                <a:latin typeface="Helvetica"/>
                <a:cs typeface="Helvetica"/>
              </a:rPr>
              <a:t>, wie auf dieser Illustration. Vielleicht kommen dir im Verlauf </a:t>
            </a:r>
            <a:r>
              <a:rPr lang="de-CH" dirty="0">
                <a:latin typeface="Helvetica"/>
                <a:cs typeface="Helvetica"/>
              </a:rPr>
              <a:t>deiner Forschung</a:t>
            </a:r>
            <a:r>
              <a:rPr lang="de-CH" i="0" dirty="0">
                <a:effectLst/>
                <a:latin typeface="Helvetica"/>
                <a:cs typeface="Helvetica"/>
              </a:rPr>
              <a:t> neue Fragen in den Sinn oder du möchtest noch eine andere </a:t>
            </a:r>
            <a:r>
              <a:rPr lang="de-CH" dirty="0">
                <a:latin typeface="Helvetica"/>
                <a:cs typeface="Helvetica"/>
              </a:rPr>
              <a:t>Methode ausprobieren</a:t>
            </a:r>
            <a:r>
              <a:rPr lang="de-CH" i="0" dirty="0">
                <a:effectLst/>
                <a:latin typeface="Helvetica"/>
                <a:cs typeface="Helvetica"/>
              </a:rPr>
              <a:t>? Dann gehe einfach noch einmal einen Schritt </a:t>
            </a:r>
            <a:r>
              <a:rPr lang="de-CH" dirty="0">
                <a:latin typeface="Helvetica"/>
                <a:cs typeface="Helvetica"/>
              </a:rPr>
              <a:t>zurück</a:t>
            </a:r>
            <a:r>
              <a:rPr lang="de-CH" i="0" dirty="0">
                <a:effectLst/>
                <a:latin typeface="Helvetica"/>
                <a:cs typeface="Helvetica"/>
              </a:rPr>
              <a:t>.</a:t>
            </a:r>
          </a:p>
        </p:txBody>
      </p:sp>
      <p:sp>
        <p:nvSpPr>
          <p:cNvPr id="4" name="Foliennummernplatzhalter 3"/>
          <p:cNvSpPr>
            <a:spLocks noGrp="1"/>
          </p:cNvSpPr>
          <p:nvPr>
            <p:ph type="sldNum" sz="quarter" idx="5"/>
          </p:nvPr>
        </p:nvSpPr>
        <p:spPr/>
        <p:txBody>
          <a:bodyPr/>
          <a:lstStyle/>
          <a:p>
            <a:fld id="{4BFC46E2-12A3-B341-B39C-DD5A919D1E9F}" type="slidenum">
              <a:rPr lang="de-DE" smtClean="0"/>
              <a:t>9</a:t>
            </a:fld>
            <a:endParaRPr lang="de-DE"/>
          </a:p>
        </p:txBody>
      </p:sp>
    </p:spTree>
    <p:extLst>
      <p:ext uri="{BB962C8B-B14F-4D97-AF65-F5344CB8AC3E}">
        <p14:creationId xmlns:p14="http://schemas.microsoft.com/office/powerpoint/2010/main" val="1163729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3AE9F-5495-846A-1EF8-142FB042DA9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623BACE-2ADD-0A14-CE26-663D3AAAE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B273BFB-B2B8-BA64-4D79-9454F0FB1A8E}"/>
              </a:ext>
            </a:extLst>
          </p:cNvPr>
          <p:cNvSpPr>
            <a:spLocks noGrp="1"/>
          </p:cNvSpPr>
          <p:nvPr>
            <p:ph type="dt" sz="half" idx="10"/>
          </p:nvPr>
        </p:nvSpPr>
        <p:spPr/>
        <p:txBody>
          <a:bodyPr/>
          <a:lstStyle/>
          <a:p>
            <a:fld id="{BEACDBE9-4B4D-264B-8275-4A342825FC4F}" type="datetime1">
              <a:rPr lang="de-CH" smtClean="0"/>
              <a:t>16.09.2024</a:t>
            </a:fld>
            <a:endParaRPr lang="de-DE"/>
          </a:p>
        </p:txBody>
      </p:sp>
      <p:sp>
        <p:nvSpPr>
          <p:cNvPr id="5" name="Fußzeilenplatzhalter 4">
            <a:extLst>
              <a:ext uri="{FF2B5EF4-FFF2-40B4-BE49-F238E27FC236}">
                <a16:creationId xmlns:a16="http://schemas.microsoft.com/office/drawing/2014/main" id="{643ACCE5-1892-7A06-650F-B0327DFE27ED}"/>
              </a:ext>
            </a:extLst>
          </p:cNvPr>
          <p:cNvSpPr>
            <a:spLocks noGrp="1"/>
          </p:cNvSpPr>
          <p:nvPr>
            <p:ph type="ftr" sz="quarter" idx="11"/>
          </p:nvPr>
        </p:nvSpPr>
        <p:spPr/>
        <p:txBody>
          <a:bodyPr/>
          <a:lstStyle/>
          <a:p>
            <a:r>
              <a:rPr lang="de-DE"/>
              <a:t>Die Baukulturexpert:innen von morgen. Block 5: Forscher:innen unterwegs</a:t>
            </a:r>
          </a:p>
        </p:txBody>
      </p:sp>
      <p:sp>
        <p:nvSpPr>
          <p:cNvPr id="6" name="Foliennummernplatzhalter 5">
            <a:extLst>
              <a:ext uri="{FF2B5EF4-FFF2-40B4-BE49-F238E27FC236}">
                <a16:creationId xmlns:a16="http://schemas.microsoft.com/office/drawing/2014/main" id="{708291DB-6EE4-3B81-E013-C40201268A1E}"/>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372828386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534C5-DBB9-9F99-6F8D-E89C1AAA357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7226AF8-96A3-63ED-70D4-E93F952DED5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59BC227-15B6-A5E6-8767-2229B5B6BF04}"/>
              </a:ext>
            </a:extLst>
          </p:cNvPr>
          <p:cNvSpPr>
            <a:spLocks noGrp="1"/>
          </p:cNvSpPr>
          <p:nvPr>
            <p:ph type="dt" sz="half" idx="10"/>
          </p:nvPr>
        </p:nvSpPr>
        <p:spPr/>
        <p:txBody>
          <a:bodyPr/>
          <a:lstStyle/>
          <a:p>
            <a:fld id="{5DD56C16-5370-2345-A752-52A1563F738C}" type="datetime1">
              <a:rPr lang="de-CH" smtClean="0"/>
              <a:t>16.09.2024</a:t>
            </a:fld>
            <a:endParaRPr lang="de-DE"/>
          </a:p>
        </p:txBody>
      </p:sp>
      <p:sp>
        <p:nvSpPr>
          <p:cNvPr id="5" name="Fußzeilenplatzhalter 4">
            <a:extLst>
              <a:ext uri="{FF2B5EF4-FFF2-40B4-BE49-F238E27FC236}">
                <a16:creationId xmlns:a16="http://schemas.microsoft.com/office/drawing/2014/main" id="{37DF9A24-3F02-2C0F-1EC2-4C1C866FAC8F}"/>
              </a:ext>
            </a:extLst>
          </p:cNvPr>
          <p:cNvSpPr>
            <a:spLocks noGrp="1"/>
          </p:cNvSpPr>
          <p:nvPr>
            <p:ph type="ftr" sz="quarter" idx="11"/>
          </p:nvPr>
        </p:nvSpPr>
        <p:spPr/>
        <p:txBody>
          <a:bodyPr/>
          <a:lstStyle/>
          <a:p>
            <a:r>
              <a:rPr lang="de-DE"/>
              <a:t>Die Baukulturexpert:innen von morgen. Block 5: Forscher:innen unterwegs</a:t>
            </a:r>
          </a:p>
        </p:txBody>
      </p:sp>
      <p:sp>
        <p:nvSpPr>
          <p:cNvPr id="6" name="Foliennummernplatzhalter 5">
            <a:extLst>
              <a:ext uri="{FF2B5EF4-FFF2-40B4-BE49-F238E27FC236}">
                <a16:creationId xmlns:a16="http://schemas.microsoft.com/office/drawing/2014/main" id="{DCC110B9-206F-802F-EA94-75022FF5FA45}"/>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4058787896"/>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E7B4C54-9973-E1A4-3089-9FE7F063F3E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19D3202-1B4D-5442-89C9-E92CDFBBC13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D54976E-C844-03FD-500C-471165930A91}"/>
              </a:ext>
            </a:extLst>
          </p:cNvPr>
          <p:cNvSpPr>
            <a:spLocks noGrp="1"/>
          </p:cNvSpPr>
          <p:nvPr>
            <p:ph type="dt" sz="half" idx="10"/>
          </p:nvPr>
        </p:nvSpPr>
        <p:spPr/>
        <p:txBody>
          <a:bodyPr/>
          <a:lstStyle/>
          <a:p>
            <a:fld id="{45869271-286E-0A4D-91D5-A20354A74C81}" type="datetime1">
              <a:rPr lang="de-CH" smtClean="0"/>
              <a:t>16.09.2024</a:t>
            </a:fld>
            <a:endParaRPr lang="de-DE"/>
          </a:p>
        </p:txBody>
      </p:sp>
      <p:sp>
        <p:nvSpPr>
          <p:cNvPr id="5" name="Fußzeilenplatzhalter 4">
            <a:extLst>
              <a:ext uri="{FF2B5EF4-FFF2-40B4-BE49-F238E27FC236}">
                <a16:creationId xmlns:a16="http://schemas.microsoft.com/office/drawing/2014/main" id="{C66D7208-B161-8B0F-3F72-93920986EF7A}"/>
              </a:ext>
            </a:extLst>
          </p:cNvPr>
          <p:cNvSpPr>
            <a:spLocks noGrp="1"/>
          </p:cNvSpPr>
          <p:nvPr>
            <p:ph type="ftr" sz="quarter" idx="11"/>
          </p:nvPr>
        </p:nvSpPr>
        <p:spPr/>
        <p:txBody>
          <a:bodyPr/>
          <a:lstStyle/>
          <a:p>
            <a:r>
              <a:rPr lang="de-DE"/>
              <a:t>Die Baukulturexpert:innen von morgen. Block 5: Forscher:innen unterwegs</a:t>
            </a:r>
          </a:p>
        </p:txBody>
      </p:sp>
      <p:sp>
        <p:nvSpPr>
          <p:cNvPr id="6" name="Foliennummernplatzhalter 5">
            <a:extLst>
              <a:ext uri="{FF2B5EF4-FFF2-40B4-BE49-F238E27FC236}">
                <a16:creationId xmlns:a16="http://schemas.microsoft.com/office/drawing/2014/main" id="{0C45DB0B-67B0-F2BE-856B-111669CC249D}"/>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2092924985"/>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A3413D-ED50-66BF-2F82-B234A3FC6FD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060DB4B-3565-76AC-9A7C-59B32141F9D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D146147-372F-618E-0CB1-8B0D58FC535D}"/>
              </a:ext>
            </a:extLst>
          </p:cNvPr>
          <p:cNvSpPr>
            <a:spLocks noGrp="1"/>
          </p:cNvSpPr>
          <p:nvPr>
            <p:ph type="dt" sz="half" idx="10"/>
          </p:nvPr>
        </p:nvSpPr>
        <p:spPr/>
        <p:txBody>
          <a:bodyPr/>
          <a:lstStyle/>
          <a:p>
            <a:fld id="{5E4F2BFA-CBF9-9540-9EF8-9C3F18105BB2}" type="datetime1">
              <a:rPr lang="de-CH" smtClean="0"/>
              <a:t>16.09.2024</a:t>
            </a:fld>
            <a:endParaRPr lang="de-DE"/>
          </a:p>
        </p:txBody>
      </p:sp>
      <p:sp>
        <p:nvSpPr>
          <p:cNvPr id="5" name="Fußzeilenplatzhalter 4">
            <a:extLst>
              <a:ext uri="{FF2B5EF4-FFF2-40B4-BE49-F238E27FC236}">
                <a16:creationId xmlns:a16="http://schemas.microsoft.com/office/drawing/2014/main" id="{02528335-3911-CE70-75BA-8499A20E063B}"/>
              </a:ext>
            </a:extLst>
          </p:cNvPr>
          <p:cNvSpPr>
            <a:spLocks noGrp="1"/>
          </p:cNvSpPr>
          <p:nvPr>
            <p:ph type="ftr" sz="quarter" idx="11"/>
          </p:nvPr>
        </p:nvSpPr>
        <p:spPr/>
        <p:txBody>
          <a:bodyPr/>
          <a:lstStyle/>
          <a:p>
            <a:r>
              <a:rPr lang="de-DE"/>
              <a:t>Die Baukulturexpert:innen von morgen. Block 5: Forscher:innen unterwegs</a:t>
            </a:r>
          </a:p>
        </p:txBody>
      </p:sp>
      <p:sp>
        <p:nvSpPr>
          <p:cNvPr id="6" name="Foliennummernplatzhalter 5">
            <a:extLst>
              <a:ext uri="{FF2B5EF4-FFF2-40B4-BE49-F238E27FC236}">
                <a16:creationId xmlns:a16="http://schemas.microsoft.com/office/drawing/2014/main" id="{804E9C27-E5E7-F7DF-8344-04CE6961435C}"/>
              </a:ext>
            </a:extLst>
          </p:cNvPr>
          <p:cNvSpPr>
            <a:spLocks noGrp="1"/>
          </p:cNvSpPr>
          <p:nvPr>
            <p:ph type="sldNum" sz="quarter" idx="12"/>
          </p:nvPr>
        </p:nvSpPr>
        <p:spPr>
          <a:xfrm>
            <a:off x="9210680" y="6356350"/>
            <a:ext cx="2743200" cy="365125"/>
          </a:xfrm>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2952626469"/>
      </p:ext>
    </p:extLst>
  </p:cSld>
  <p:clrMapOvr>
    <a:masterClrMapping/>
  </p:clrMapOvr>
  <p:hf sldNum="0"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0FD3E-AB24-C150-4147-868623F42EE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A30192D-2014-83A7-70A0-C9CDE24578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1F20DF0-5C3F-3F1C-FC6C-81DFF04F1280}"/>
              </a:ext>
            </a:extLst>
          </p:cNvPr>
          <p:cNvSpPr>
            <a:spLocks noGrp="1"/>
          </p:cNvSpPr>
          <p:nvPr>
            <p:ph type="dt" sz="half" idx="10"/>
          </p:nvPr>
        </p:nvSpPr>
        <p:spPr/>
        <p:txBody>
          <a:bodyPr/>
          <a:lstStyle/>
          <a:p>
            <a:fld id="{D1CB8928-3B72-8F4C-84D0-40B198E3864A}" type="datetime1">
              <a:rPr lang="de-CH" smtClean="0"/>
              <a:t>16.09.2024</a:t>
            </a:fld>
            <a:endParaRPr lang="de-DE"/>
          </a:p>
        </p:txBody>
      </p:sp>
      <p:sp>
        <p:nvSpPr>
          <p:cNvPr id="5" name="Fußzeilenplatzhalter 4">
            <a:extLst>
              <a:ext uri="{FF2B5EF4-FFF2-40B4-BE49-F238E27FC236}">
                <a16:creationId xmlns:a16="http://schemas.microsoft.com/office/drawing/2014/main" id="{67B0153A-B94D-9F56-D8EC-BBC326A0405F}"/>
              </a:ext>
            </a:extLst>
          </p:cNvPr>
          <p:cNvSpPr>
            <a:spLocks noGrp="1"/>
          </p:cNvSpPr>
          <p:nvPr>
            <p:ph type="ftr" sz="quarter" idx="11"/>
          </p:nvPr>
        </p:nvSpPr>
        <p:spPr/>
        <p:txBody>
          <a:bodyPr/>
          <a:lstStyle/>
          <a:p>
            <a:r>
              <a:rPr lang="de-DE"/>
              <a:t>Die Baukulturexpert:innen von morgen. Block 5: Forscher:innen unterwegs</a:t>
            </a:r>
          </a:p>
        </p:txBody>
      </p:sp>
      <p:sp>
        <p:nvSpPr>
          <p:cNvPr id="6" name="Foliennummernplatzhalter 5">
            <a:extLst>
              <a:ext uri="{FF2B5EF4-FFF2-40B4-BE49-F238E27FC236}">
                <a16:creationId xmlns:a16="http://schemas.microsoft.com/office/drawing/2014/main" id="{E56520A0-A973-2E88-3E9D-FDA3433762AD}"/>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179361478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2BA3E-1F71-1C72-88C1-EA2D584F5E2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0B918E7-2801-16DF-2C51-53C24F6C34B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A8292B8-6708-1749-6F67-4881649E58E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AB3AF70-C551-8335-2D66-4097BED11E16}"/>
              </a:ext>
            </a:extLst>
          </p:cNvPr>
          <p:cNvSpPr>
            <a:spLocks noGrp="1"/>
          </p:cNvSpPr>
          <p:nvPr>
            <p:ph type="dt" sz="half" idx="10"/>
          </p:nvPr>
        </p:nvSpPr>
        <p:spPr/>
        <p:txBody>
          <a:bodyPr/>
          <a:lstStyle/>
          <a:p>
            <a:fld id="{0970D502-398E-814B-ABD0-D022D71DBFD0}" type="datetime1">
              <a:rPr lang="de-CH" smtClean="0"/>
              <a:t>16.09.2024</a:t>
            </a:fld>
            <a:endParaRPr lang="de-DE"/>
          </a:p>
        </p:txBody>
      </p:sp>
      <p:sp>
        <p:nvSpPr>
          <p:cNvPr id="6" name="Fußzeilenplatzhalter 5">
            <a:extLst>
              <a:ext uri="{FF2B5EF4-FFF2-40B4-BE49-F238E27FC236}">
                <a16:creationId xmlns:a16="http://schemas.microsoft.com/office/drawing/2014/main" id="{F78528F9-4D11-031B-BAFE-DC1A5F3A6BED}"/>
              </a:ext>
            </a:extLst>
          </p:cNvPr>
          <p:cNvSpPr>
            <a:spLocks noGrp="1"/>
          </p:cNvSpPr>
          <p:nvPr>
            <p:ph type="ftr" sz="quarter" idx="11"/>
          </p:nvPr>
        </p:nvSpPr>
        <p:spPr/>
        <p:txBody>
          <a:bodyPr/>
          <a:lstStyle/>
          <a:p>
            <a:r>
              <a:rPr lang="de-DE"/>
              <a:t>Die Baukulturexpert:innen von morgen. Block 5: Forscher:innen unterwegs</a:t>
            </a:r>
          </a:p>
        </p:txBody>
      </p:sp>
      <p:sp>
        <p:nvSpPr>
          <p:cNvPr id="7" name="Foliennummernplatzhalter 6">
            <a:extLst>
              <a:ext uri="{FF2B5EF4-FFF2-40B4-BE49-F238E27FC236}">
                <a16:creationId xmlns:a16="http://schemas.microsoft.com/office/drawing/2014/main" id="{BEF8FE9A-91BF-3595-ED44-1BDBF07D2BE3}"/>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19855086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D9336-F9D7-3A77-85E1-1F9330B12B0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4207B39-9DB7-A788-8FF1-042D4948ED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C90EBEF-B4F7-96B9-C677-A7FB16440AB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99021F8-4458-FD15-CF6D-EFD56964AB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9263B09-4320-8A10-2FAB-7BA5AD78CD1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D07B9CF-F0F2-E782-A61B-341A724BF3E2}"/>
              </a:ext>
            </a:extLst>
          </p:cNvPr>
          <p:cNvSpPr>
            <a:spLocks noGrp="1"/>
          </p:cNvSpPr>
          <p:nvPr>
            <p:ph type="dt" sz="half" idx="10"/>
          </p:nvPr>
        </p:nvSpPr>
        <p:spPr/>
        <p:txBody>
          <a:bodyPr/>
          <a:lstStyle/>
          <a:p>
            <a:fld id="{56B32B1C-7B92-D74D-9C11-8D47A7F940A6}" type="datetime1">
              <a:rPr lang="de-CH" smtClean="0"/>
              <a:t>16.09.2024</a:t>
            </a:fld>
            <a:endParaRPr lang="de-DE"/>
          </a:p>
        </p:txBody>
      </p:sp>
      <p:sp>
        <p:nvSpPr>
          <p:cNvPr id="8" name="Fußzeilenplatzhalter 7">
            <a:extLst>
              <a:ext uri="{FF2B5EF4-FFF2-40B4-BE49-F238E27FC236}">
                <a16:creationId xmlns:a16="http://schemas.microsoft.com/office/drawing/2014/main" id="{313A62A1-C09C-4A19-9286-CA79A328330C}"/>
              </a:ext>
            </a:extLst>
          </p:cNvPr>
          <p:cNvSpPr>
            <a:spLocks noGrp="1"/>
          </p:cNvSpPr>
          <p:nvPr>
            <p:ph type="ftr" sz="quarter" idx="11"/>
          </p:nvPr>
        </p:nvSpPr>
        <p:spPr/>
        <p:txBody>
          <a:bodyPr/>
          <a:lstStyle/>
          <a:p>
            <a:r>
              <a:rPr lang="de-DE"/>
              <a:t>Die Baukulturexpert:innen von morgen. Block 5: Forscher:innen unterwegs</a:t>
            </a:r>
          </a:p>
        </p:txBody>
      </p:sp>
      <p:sp>
        <p:nvSpPr>
          <p:cNvPr id="9" name="Foliennummernplatzhalter 8">
            <a:extLst>
              <a:ext uri="{FF2B5EF4-FFF2-40B4-BE49-F238E27FC236}">
                <a16:creationId xmlns:a16="http://schemas.microsoft.com/office/drawing/2014/main" id="{497686CA-CBE0-4D3D-F5B7-AA304794B8BB}"/>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1009635603"/>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CEB5D-F02D-24E6-6B02-B5FEBA55E3B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C56A3E5-8AA8-BBE5-B29C-3FB973D68BEB}"/>
              </a:ext>
            </a:extLst>
          </p:cNvPr>
          <p:cNvSpPr>
            <a:spLocks noGrp="1"/>
          </p:cNvSpPr>
          <p:nvPr>
            <p:ph type="dt" sz="half" idx="10"/>
          </p:nvPr>
        </p:nvSpPr>
        <p:spPr/>
        <p:txBody>
          <a:bodyPr/>
          <a:lstStyle/>
          <a:p>
            <a:fld id="{478D0FDA-F017-204B-910E-37527BD207AA}" type="datetime1">
              <a:rPr lang="de-CH" smtClean="0"/>
              <a:t>16.09.2024</a:t>
            </a:fld>
            <a:endParaRPr lang="de-DE"/>
          </a:p>
        </p:txBody>
      </p:sp>
      <p:sp>
        <p:nvSpPr>
          <p:cNvPr id="4" name="Fußzeilenplatzhalter 3">
            <a:extLst>
              <a:ext uri="{FF2B5EF4-FFF2-40B4-BE49-F238E27FC236}">
                <a16:creationId xmlns:a16="http://schemas.microsoft.com/office/drawing/2014/main" id="{8070EB2D-3938-C963-967A-E2EF70FA61FE}"/>
              </a:ext>
            </a:extLst>
          </p:cNvPr>
          <p:cNvSpPr>
            <a:spLocks noGrp="1"/>
          </p:cNvSpPr>
          <p:nvPr>
            <p:ph type="ftr" sz="quarter" idx="11"/>
          </p:nvPr>
        </p:nvSpPr>
        <p:spPr/>
        <p:txBody>
          <a:bodyPr/>
          <a:lstStyle/>
          <a:p>
            <a:r>
              <a:rPr lang="de-DE"/>
              <a:t>Die Baukulturexpert:innen von morgen. Block 5: Forscher:innen unterwegs</a:t>
            </a:r>
          </a:p>
        </p:txBody>
      </p:sp>
      <p:sp>
        <p:nvSpPr>
          <p:cNvPr id="5" name="Foliennummernplatzhalter 4">
            <a:extLst>
              <a:ext uri="{FF2B5EF4-FFF2-40B4-BE49-F238E27FC236}">
                <a16:creationId xmlns:a16="http://schemas.microsoft.com/office/drawing/2014/main" id="{6C9F7A57-3611-3D51-C72B-6B83DCDCA746}"/>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4196419539"/>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4384F10-1136-3BDC-7CC6-3A19C37D8C37}"/>
              </a:ext>
            </a:extLst>
          </p:cNvPr>
          <p:cNvSpPr>
            <a:spLocks noGrp="1"/>
          </p:cNvSpPr>
          <p:nvPr>
            <p:ph type="dt" sz="half" idx="10"/>
          </p:nvPr>
        </p:nvSpPr>
        <p:spPr/>
        <p:txBody>
          <a:bodyPr/>
          <a:lstStyle/>
          <a:p>
            <a:fld id="{BB85C02E-7A59-7E47-B0CE-CEB941DCB2C5}" type="datetime1">
              <a:rPr lang="de-CH" smtClean="0"/>
              <a:t>16.09.2024</a:t>
            </a:fld>
            <a:endParaRPr lang="de-DE"/>
          </a:p>
        </p:txBody>
      </p:sp>
      <p:sp>
        <p:nvSpPr>
          <p:cNvPr id="3" name="Fußzeilenplatzhalter 2">
            <a:extLst>
              <a:ext uri="{FF2B5EF4-FFF2-40B4-BE49-F238E27FC236}">
                <a16:creationId xmlns:a16="http://schemas.microsoft.com/office/drawing/2014/main" id="{8DB110D8-1F60-221E-44AF-CD9197F041C7}"/>
              </a:ext>
            </a:extLst>
          </p:cNvPr>
          <p:cNvSpPr>
            <a:spLocks noGrp="1"/>
          </p:cNvSpPr>
          <p:nvPr>
            <p:ph type="ftr" sz="quarter" idx="11"/>
          </p:nvPr>
        </p:nvSpPr>
        <p:spPr/>
        <p:txBody>
          <a:bodyPr/>
          <a:lstStyle/>
          <a:p>
            <a:r>
              <a:rPr lang="de-DE"/>
              <a:t>Die Baukulturexpert:innen von morgen. Block 5: Forscher:innen unterwegs</a:t>
            </a:r>
          </a:p>
        </p:txBody>
      </p:sp>
      <p:sp>
        <p:nvSpPr>
          <p:cNvPr id="4" name="Foliennummernplatzhalter 3">
            <a:extLst>
              <a:ext uri="{FF2B5EF4-FFF2-40B4-BE49-F238E27FC236}">
                <a16:creationId xmlns:a16="http://schemas.microsoft.com/office/drawing/2014/main" id="{0179E3F1-88DC-F7E6-0802-5942539B5557}"/>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3942267046"/>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F545D-7E87-7BF9-0E0E-BC97C300872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684B51D-B524-40DE-5691-F289670600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944069C-D5D7-46E1-CA49-89B9078A7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9EE24C4-79CC-E114-1611-216E94E9E953}"/>
              </a:ext>
            </a:extLst>
          </p:cNvPr>
          <p:cNvSpPr>
            <a:spLocks noGrp="1"/>
          </p:cNvSpPr>
          <p:nvPr>
            <p:ph type="dt" sz="half" idx="10"/>
          </p:nvPr>
        </p:nvSpPr>
        <p:spPr/>
        <p:txBody>
          <a:bodyPr/>
          <a:lstStyle/>
          <a:p>
            <a:fld id="{2638E4A5-16A5-344B-B6AB-2FA3A7156EAC}" type="datetime1">
              <a:rPr lang="de-CH" smtClean="0"/>
              <a:t>16.09.2024</a:t>
            </a:fld>
            <a:endParaRPr lang="de-DE"/>
          </a:p>
        </p:txBody>
      </p:sp>
      <p:sp>
        <p:nvSpPr>
          <p:cNvPr id="6" name="Fußzeilenplatzhalter 5">
            <a:extLst>
              <a:ext uri="{FF2B5EF4-FFF2-40B4-BE49-F238E27FC236}">
                <a16:creationId xmlns:a16="http://schemas.microsoft.com/office/drawing/2014/main" id="{FC03EDAD-C0D1-0290-6613-C8B1267312E9}"/>
              </a:ext>
            </a:extLst>
          </p:cNvPr>
          <p:cNvSpPr>
            <a:spLocks noGrp="1"/>
          </p:cNvSpPr>
          <p:nvPr>
            <p:ph type="ftr" sz="quarter" idx="11"/>
          </p:nvPr>
        </p:nvSpPr>
        <p:spPr/>
        <p:txBody>
          <a:bodyPr/>
          <a:lstStyle/>
          <a:p>
            <a:r>
              <a:rPr lang="de-DE"/>
              <a:t>Die Baukulturexpert:innen von morgen. Block 5: Forscher:innen unterwegs</a:t>
            </a:r>
          </a:p>
        </p:txBody>
      </p:sp>
      <p:sp>
        <p:nvSpPr>
          <p:cNvPr id="7" name="Foliennummernplatzhalter 6">
            <a:extLst>
              <a:ext uri="{FF2B5EF4-FFF2-40B4-BE49-F238E27FC236}">
                <a16:creationId xmlns:a16="http://schemas.microsoft.com/office/drawing/2014/main" id="{A83DF298-B9B7-9587-3CD3-97FA1D5925B3}"/>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124836559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0E4202-1608-24F9-E850-6FC57A5E980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BCD70A2-9DA3-EF83-28BF-64124CDBE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D222995-8D30-5BDF-6BDE-1534295A9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9AB4B6B-1781-A50B-DDC2-01FDF2FBD026}"/>
              </a:ext>
            </a:extLst>
          </p:cNvPr>
          <p:cNvSpPr>
            <a:spLocks noGrp="1"/>
          </p:cNvSpPr>
          <p:nvPr>
            <p:ph type="dt" sz="half" idx="10"/>
          </p:nvPr>
        </p:nvSpPr>
        <p:spPr/>
        <p:txBody>
          <a:bodyPr/>
          <a:lstStyle/>
          <a:p>
            <a:fld id="{44FE15D6-4F68-4143-8D7B-90810456FD96}" type="datetime1">
              <a:rPr lang="de-CH" smtClean="0"/>
              <a:t>16.09.2024</a:t>
            </a:fld>
            <a:endParaRPr lang="de-DE"/>
          </a:p>
        </p:txBody>
      </p:sp>
      <p:sp>
        <p:nvSpPr>
          <p:cNvPr id="6" name="Fußzeilenplatzhalter 5">
            <a:extLst>
              <a:ext uri="{FF2B5EF4-FFF2-40B4-BE49-F238E27FC236}">
                <a16:creationId xmlns:a16="http://schemas.microsoft.com/office/drawing/2014/main" id="{3FA52EB7-1314-E423-0CF4-6441705D74D7}"/>
              </a:ext>
            </a:extLst>
          </p:cNvPr>
          <p:cNvSpPr>
            <a:spLocks noGrp="1"/>
          </p:cNvSpPr>
          <p:nvPr>
            <p:ph type="ftr" sz="quarter" idx="11"/>
          </p:nvPr>
        </p:nvSpPr>
        <p:spPr/>
        <p:txBody>
          <a:bodyPr/>
          <a:lstStyle/>
          <a:p>
            <a:r>
              <a:rPr lang="de-DE"/>
              <a:t>Die Baukulturexpert:innen von morgen. Block 5: Forscher:innen unterwegs</a:t>
            </a:r>
          </a:p>
        </p:txBody>
      </p:sp>
      <p:sp>
        <p:nvSpPr>
          <p:cNvPr id="7" name="Foliennummernplatzhalter 6">
            <a:extLst>
              <a:ext uri="{FF2B5EF4-FFF2-40B4-BE49-F238E27FC236}">
                <a16:creationId xmlns:a16="http://schemas.microsoft.com/office/drawing/2014/main" id="{E72DB563-9222-4B49-C31E-4E214C5E9B6F}"/>
              </a:ext>
            </a:extLst>
          </p:cNvPr>
          <p:cNvSpPr>
            <a:spLocks noGrp="1"/>
          </p:cNvSpPr>
          <p:nvPr>
            <p:ph type="sldNum" sz="quarter" idx="12"/>
          </p:nvPr>
        </p:nvSpPr>
        <p:spPr/>
        <p:txBody>
          <a:bodyPr/>
          <a:lstStyle/>
          <a:p>
            <a:fld id="{3AEEF25B-2786-104B-936F-9FDD3C868128}" type="slidenum">
              <a:rPr lang="de-DE" smtClean="0"/>
              <a:t>‹Nr.›</a:t>
            </a:fld>
            <a:endParaRPr lang="de-DE"/>
          </a:p>
        </p:txBody>
      </p:sp>
    </p:spTree>
    <p:extLst>
      <p:ext uri="{BB962C8B-B14F-4D97-AF65-F5344CB8AC3E}">
        <p14:creationId xmlns:p14="http://schemas.microsoft.com/office/powerpoint/2010/main" val="2762812325"/>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93BB317-CAB3-1518-211B-8DF34A12F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A00152B-2615-D22A-3278-BCD9CFBF0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2118F2A-46B7-72E7-B96F-4BD5042489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BDA82D-DDA0-944C-89D7-34C8A4EB54E4}" type="datetime1">
              <a:rPr lang="de-CH" smtClean="0"/>
              <a:t>16.09.2024</a:t>
            </a:fld>
            <a:endParaRPr lang="de-DE"/>
          </a:p>
        </p:txBody>
      </p:sp>
      <p:sp>
        <p:nvSpPr>
          <p:cNvPr id="5" name="Fußzeilenplatzhalter 4">
            <a:extLst>
              <a:ext uri="{FF2B5EF4-FFF2-40B4-BE49-F238E27FC236}">
                <a16:creationId xmlns:a16="http://schemas.microsoft.com/office/drawing/2014/main" id="{B28353D9-6331-8574-2470-E16E8EF200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de-DE"/>
              <a:t>Die Baukulturexpert:innen von morgen. Block 5: Forscher:innen unterwegs</a:t>
            </a:r>
          </a:p>
        </p:txBody>
      </p:sp>
      <p:sp>
        <p:nvSpPr>
          <p:cNvPr id="6" name="Foliennummernplatzhalter 5">
            <a:extLst>
              <a:ext uri="{FF2B5EF4-FFF2-40B4-BE49-F238E27FC236}">
                <a16:creationId xmlns:a16="http://schemas.microsoft.com/office/drawing/2014/main" id="{1ACD1480-BA81-ABD5-77FD-4F949FE80D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EEF25B-2786-104B-936F-9FDD3C868128}" type="slidenum">
              <a:rPr lang="de-DE" smtClean="0"/>
              <a:t>‹Nr.›</a:t>
            </a:fld>
            <a:endParaRPr lang="de-DE"/>
          </a:p>
        </p:txBody>
      </p:sp>
    </p:spTree>
    <p:extLst>
      <p:ext uri="{BB962C8B-B14F-4D97-AF65-F5344CB8AC3E}">
        <p14:creationId xmlns:p14="http://schemas.microsoft.com/office/powerpoint/2010/main" val="664023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kunstaufraeumen.ch/de/downloa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B4BC5-0352-A3E0-7D10-853229E89C2D}"/>
              </a:ext>
            </a:extLst>
          </p:cNvPr>
          <p:cNvSpPr>
            <a:spLocks noGrp="1"/>
          </p:cNvSpPr>
          <p:nvPr>
            <p:ph type="ctrTitle"/>
          </p:nvPr>
        </p:nvSpPr>
        <p:spPr>
          <a:xfrm>
            <a:off x="1545770" y="2243589"/>
            <a:ext cx="9144000" cy="2387600"/>
          </a:xfrm>
        </p:spPr>
        <p:txBody>
          <a:bodyPr anchor="ctr">
            <a:normAutofit/>
          </a:bodyPr>
          <a:lstStyle/>
          <a:p>
            <a:r>
              <a:rPr lang="de-DE" sz="6000" b="1" dirty="0">
                <a:solidFill>
                  <a:srgbClr val="E25E39"/>
                </a:solidFill>
                <a:latin typeface="Geologica" pitchFamily="2" charset="0"/>
                <a:cs typeface="Arial" panose="020B0604020202020204" pitchFamily="34" charset="0"/>
              </a:rPr>
              <a:t>Was heisst eigentlich forschen?</a:t>
            </a:r>
            <a:endParaRPr lang="de-DE" dirty="0"/>
          </a:p>
        </p:txBody>
      </p:sp>
    </p:spTree>
    <p:extLst>
      <p:ext uri="{BB962C8B-B14F-4D97-AF65-F5344CB8AC3E}">
        <p14:creationId xmlns:p14="http://schemas.microsoft.com/office/powerpoint/2010/main" val="3005713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2F827C29-4503-A299-3957-CB2C66B1EFA6}"/>
              </a:ext>
            </a:extLst>
          </p:cNvPr>
          <p:cNvSpPr txBox="1">
            <a:spLocks/>
          </p:cNvSpPr>
          <p:nvPr/>
        </p:nvSpPr>
        <p:spPr>
          <a:xfrm>
            <a:off x="3028945" y="365125"/>
            <a:ext cx="6443667"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400" b="1" dirty="0" err="1">
                <a:solidFill>
                  <a:srgbClr val="E25E39"/>
                </a:solidFill>
                <a:latin typeface="Geologica" pitchFamily="2" charset="0"/>
                <a:cs typeface="Arial" panose="020B0604020202020204" pitchFamily="34" charset="0"/>
              </a:rPr>
              <a:t>Forscher:innenbuch</a:t>
            </a:r>
            <a:endParaRPr lang="en-US" sz="2400" b="1" dirty="0">
              <a:solidFill>
                <a:srgbClr val="E25E39"/>
              </a:solidFill>
              <a:latin typeface="Geologica" pitchFamily="2" charset="0"/>
              <a:cs typeface="Arial" panose="020B0604020202020204" pitchFamily="34" charset="0"/>
            </a:endParaRPr>
          </a:p>
        </p:txBody>
      </p:sp>
      <p:pic>
        <p:nvPicPr>
          <p:cNvPr id="2" name="Grafik 1">
            <a:extLst>
              <a:ext uri="{FF2B5EF4-FFF2-40B4-BE49-F238E27FC236}">
                <a16:creationId xmlns:a16="http://schemas.microsoft.com/office/drawing/2014/main" id="{191836B7-2416-9C9B-7C82-EAB20A708D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8413" y="2024063"/>
            <a:ext cx="5254323" cy="3913948"/>
          </a:xfrm>
          <a:prstGeom prst="rect">
            <a:avLst/>
          </a:prstGeom>
        </p:spPr>
      </p:pic>
      <p:pic>
        <p:nvPicPr>
          <p:cNvPr id="5" name="Grafik 4" descr="Ein Bild, das stationär, Text, Papierprodukt, Papier enthält.&#10;&#10;Automatisch generierte Beschreibung">
            <a:extLst>
              <a:ext uri="{FF2B5EF4-FFF2-40B4-BE49-F238E27FC236}">
                <a16:creationId xmlns:a16="http://schemas.microsoft.com/office/drawing/2014/main" id="{3D4856C4-11BF-197E-436B-2F0FA87A6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08172" y="1367521"/>
            <a:ext cx="3941240" cy="5254325"/>
          </a:xfrm>
          <a:prstGeom prst="rect">
            <a:avLst/>
          </a:prstGeom>
        </p:spPr>
      </p:pic>
      <p:sp>
        <p:nvSpPr>
          <p:cNvPr id="3" name="Textfeld 2">
            <a:extLst>
              <a:ext uri="{FF2B5EF4-FFF2-40B4-BE49-F238E27FC236}">
                <a16:creationId xmlns:a16="http://schemas.microsoft.com/office/drawing/2014/main" id="{15F841D4-597A-8ABF-093E-AA84AB8B4827}"/>
              </a:ext>
            </a:extLst>
          </p:cNvPr>
          <p:cNvSpPr txBox="1"/>
          <p:nvPr/>
        </p:nvSpPr>
        <p:spPr>
          <a:xfrm>
            <a:off x="5745955" y="5588831"/>
            <a:ext cx="360000" cy="360000"/>
          </a:xfrm>
          <a:prstGeom prst="rect">
            <a:avLst/>
          </a:prstGeom>
          <a:noFill/>
        </p:spPr>
        <p:txBody>
          <a:bodyPr wrap="square" anchor="ctr">
            <a:spAutoFit/>
          </a:bodyPr>
          <a:lstStyle/>
          <a:p>
            <a:pPr algn="ctr"/>
            <a:r>
              <a:rPr lang="de-DE" sz="1200" dirty="0">
                <a:latin typeface="Geologica" pitchFamily="2" charset="0"/>
              </a:rPr>
              <a:t>12</a:t>
            </a:r>
          </a:p>
        </p:txBody>
      </p:sp>
      <p:sp>
        <p:nvSpPr>
          <p:cNvPr id="6" name="Textfeld 5">
            <a:extLst>
              <a:ext uri="{FF2B5EF4-FFF2-40B4-BE49-F238E27FC236}">
                <a16:creationId xmlns:a16="http://schemas.microsoft.com/office/drawing/2014/main" id="{BA45A478-9036-D9EA-DC99-2298E500E605}"/>
              </a:ext>
            </a:extLst>
          </p:cNvPr>
          <p:cNvSpPr txBox="1"/>
          <p:nvPr/>
        </p:nvSpPr>
        <p:spPr>
          <a:xfrm>
            <a:off x="11227604" y="5539835"/>
            <a:ext cx="360000" cy="360000"/>
          </a:xfrm>
          <a:prstGeom prst="rect">
            <a:avLst/>
          </a:prstGeom>
          <a:noFill/>
        </p:spPr>
        <p:txBody>
          <a:bodyPr wrap="square" anchor="ctr">
            <a:spAutoFit/>
          </a:bodyPr>
          <a:lstStyle/>
          <a:p>
            <a:pPr algn="ctr"/>
            <a:r>
              <a:rPr lang="de-DE" sz="1200" dirty="0">
                <a:solidFill>
                  <a:schemeClr val="bg1"/>
                </a:solidFill>
                <a:latin typeface="Geologica" pitchFamily="2" charset="0"/>
              </a:rPr>
              <a:t>13</a:t>
            </a:r>
          </a:p>
        </p:txBody>
      </p:sp>
      <p:sp>
        <p:nvSpPr>
          <p:cNvPr id="4" name="Fußzeilenplatzhalter 3">
            <a:extLst>
              <a:ext uri="{FF2B5EF4-FFF2-40B4-BE49-F238E27FC236}">
                <a16:creationId xmlns:a16="http://schemas.microsoft.com/office/drawing/2014/main" id="{1122FB8D-6F84-49AA-2ADA-6360DFFC2E8E}"/>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spTree>
    <p:extLst>
      <p:ext uri="{BB962C8B-B14F-4D97-AF65-F5344CB8AC3E}">
        <p14:creationId xmlns:p14="http://schemas.microsoft.com/office/powerpoint/2010/main" val="332328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2F827C29-4503-A299-3957-CB2C66B1EFA6}"/>
              </a:ext>
            </a:extLst>
          </p:cNvPr>
          <p:cNvSpPr txBox="1">
            <a:spLocks/>
          </p:cNvSpPr>
          <p:nvPr/>
        </p:nvSpPr>
        <p:spPr>
          <a:xfrm>
            <a:off x="3028946" y="365125"/>
            <a:ext cx="6167436"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2400" b="1" dirty="0">
              <a:solidFill>
                <a:srgbClr val="E25E39"/>
              </a:solidFill>
              <a:latin typeface="Geologica" pitchFamily="2" charset="0"/>
              <a:cs typeface="Arial" panose="020B0604020202020204" pitchFamily="34" charset="0"/>
            </a:endParaRPr>
          </a:p>
        </p:txBody>
      </p:sp>
      <p:grpSp>
        <p:nvGrpSpPr>
          <p:cNvPr id="3" name="Gruppieren 2">
            <a:extLst>
              <a:ext uri="{FF2B5EF4-FFF2-40B4-BE49-F238E27FC236}">
                <a16:creationId xmlns:a16="http://schemas.microsoft.com/office/drawing/2014/main" id="{05803F30-728A-BDFC-1DBA-7A1E76477317}"/>
              </a:ext>
            </a:extLst>
          </p:cNvPr>
          <p:cNvGrpSpPr/>
          <p:nvPr/>
        </p:nvGrpSpPr>
        <p:grpSpPr>
          <a:xfrm>
            <a:off x="642011" y="2538477"/>
            <a:ext cx="10891177" cy="3062222"/>
            <a:chOff x="288109" y="2253715"/>
            <a:chExt cx="10891177" cy="3062222"/>
          </a:xfrm>
        </p:grpSpPr>
        <p:grpSp>
          <p:nvGrpSpPr>
            <p:cNvPr id="6" name="Gruppieren 5">
              <a:extLst>
                <a:ext uri="{FF2B5EF4-FFF2-40B4-BE49-F238E27FC236}">
                  <a16:creationId xmlns:a16="http://schemas.microsoft.com/office/drawing/2014/main" id="{A7A582BF-1085-49E1-227D-7C36A7FB3EAA}"/>
                </a:ext>
              </a:extLst>
            </p:cNvPr>
            <p:cNvGrpSpPr/>
            <p:nvPr/>
          </p:nvGrpSpPr>
          <p:grpSpPr>
            <a:xfrm>
              <a:off x="288109" y="2322972"/>
              <a:ext cx="2707239" cy="1692612"/>
              <a:chOff x="439727" y="1259835"/>
              <a:chExt cx="2707239" cy="1692612"/>
            </a:xfrm>
          </p:grpSpPr>
          <p:sp>
            <p:nvSpPr>
              <p:cNvPr id="17" name="Abgerundetes Rechteck 16">
                <a:extLst>
                  <a:ext uri="{FF2B5EF4-FFF2-40B4-BE49-F238E27FC236}">
                    <a16:creationId xmlns:a16="http://schemas.microsoft.com/office/drawing/2014/main" id="{FEB7EE93-47E9-E88F-202C-8D250D27126C}"/>
                  </a:ext>
                </a:extLst>
              </p:cNvPr>
              <p:cNvSpPr/>
              <p:nvPr/>
            </p:nvSpPr>
            <p:spPr>
              <a:xfrm>
                <a:off x="439727" y="1259835"/>
                <a:ext cx="2649119" cy="169261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F55B5DBC-2A20-01FC-B2D8-09274D0EBF4B}"/>
                  </a:ext>
                </a:extLst>
              </p:cNvPr>
              <p:cNvSpPr txBox="1"/>
              <p:nvPr/>
            </p:nvSpPr>
            <p:spPr>
              <a:xfrm>
                <a:off x="497848" y="1717827"/>
                <a:ext cx="2649118" cy="738664"/>
              </a:xfrm>
              <a:prstGeom prst="rect">
                <a:avLst/>
              </a:prstGeom>
              <a:noFill/>
            </p:spPr>
            <p:txBody>
              <a:bodyPr wrap="square" rtlCol="0" anchor="ctr">
                <a:spAutoFit/>
              </a:bodyPr>
              <a:lstStyle/>
              <a:p>
                <a:pPr algn="ctr"/>
                <a:r>
                  <a:rPr lang="de-DE" sz="2400" b="1" dirty="0">
                    <a:solidFill>
                      <a:srgbClr val="E25E39"/>
                    </a:solidFill>
                    <a:latin typeface="Geologica" pitchFamily="2" charset="0"/>
                    <a:ea typeface="+mj-ea"/>
                    <a:cs typeface="Arial" panose="020B0604020202020204" pitchFamily="34" charset="0"/>
                  </a:rPr>
                  <a:t>THEMA </a:t>
                </a:r>
              </a:p>
              <a:p>
                <a:pPr algn="ctr"/>
                <a:r>
                  <a:rPr lang="de-DE" dirty="0">
                    <a:solidFill>
                      <a:srgbClr val="E25E39"/>
                    </a:solidFill>
                    <a:latin typeface="Geologica" pitchFamily="2" charset="0"/>
                    <a:ea typeface="+mj-ea"/>
                    <a:cs typeface="Arial" panose="020B0604020202020204" pitchFamily="34" charset="0"/>
                  </a:rPr>
                  <a:t>Unser Schulhaus</a:t>
                </a:r>
              </a:p>
            </p:txBody>
          </p:sp>
        </p:grpSp>
        <p:grpSp>
          <p:nvGrpSpPr>
            <p:cNvPr id="7" name="Gruppieren 6">
              <a:extLst>
                <a:ext uri="{FF2B5EF4-FFF2-40B4-BE49-F238E27FC236}">
                  <a16:creationId xmlns:a16="http://schemas.microsoft.com/office/drawing/2014/main" id="{F5F4C912-F426-8344-CF33-A4C58EE3F448}"/>
                </a:ext>
              </a:extLst>
            </p:cNvPr>
            <p:cNvGrpSpPr/>
            <p:nvPr/>
          </p:nvGrpSpPr>
          <p:grpSpPr>
            <a:xfrm>
              <a:off x="3027300" y="2781122"/>
              <a:ext cx="2753695" cy="2534815"/>
              <a:chOff x="3178869" y="2106140"/>
              <a:chExt cx="2753695" cy="2534815"/>
            </a:xfrm>
          </p:grpSpPr>
          <p:sp>
            <p:nvSpPr>
              <p:cNvPr id="15" name="Abgerundetes Rechteck 14">
                <a:extLst>
                  <a:ext uri="{FF2B5EF4-FFF2-40B4-BE49-F238E27FC236}">
                    <a16:creationId xmlns:a16="http://schemas.microsoft.com/office/drawing/2014/main" id="{12751ACB-B931-BC74-3A4A-5931D0026995}"/>
                  </a:ext>
                </a:extLst>
              </p:cNvPr>
              <p:cNvSpPr/>
              <p:nvPr/>
            </p:nvSpPr>
            <p:spPr>
              <a:xfrm>
                <a:off x="3186121" y="2106140"/>
                <a:ext cx="2649119" cy="2534815"/>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65A431E1-2831-D498-5AC3-9C9B0B6245BC}"/>
                  </a:ext>
                </a:extLst>
              </p:cNvPr>
              <p:cNvSpPr txBox="1"/>
              <p:nvPr/>
            </p:nvSpPr>
            <p:spPr>
              <a:xfrm>
                <a:off x="3178869" y="2459387"/>
                <a:ext cx="2753695" cy="1846659"/>
              </a:xfrm>
              <a:prstGeom prst="rect">
                <a:avLst/>
              </a:prstGeom>
              <a:noFill/>
            </p:spPr>
            <p:txBody>
              <a:bodyPr wrap="square" rtlCol="0">
                <a:spAutoFit/>
              </a:bodyPr>
              <a:lstStyle/>
              <a:p>
                <a:pPr algn="ctr"/>
                <a:r>
                  <a:rPr lang="de-DE" sz="2400" b="1" dirty="0">
                    <a:solidFill>
                      <a:srgbClr val="E25E39"/>
                    </a:solidFill>
                    <a:latin typeface="Geologica" pitchFamily="2" charset="0"/>
                    <a:ea typeface="+mj-ea"/>
                    <a:cs typeface="Arial" panose="020B0604020202020204" pitchFamily="34" charset="0"/>
                  </a:rPr>
                  <a:t>FRAGE</a:t>
                </a:r>
              </a:p>
              <a:p>
                <a:pPr algn="ctr"/>
                <a:r>
                  <a:rPr lang="de-DE" dirty="0">
                    <a:solidFill>
                      <a:srgbClr val="E25E39"/>
                    </a:solidFill>
                    <a:latin typeface="Geologica" pitchFamily="2" charset="0"/>
                    <a:ea typeface="+mj-ea"/>
                    <a:cs typeface="Arial" panose="020B0604020202020204" pitchFamily="34" charset="0"/>
                  </a:rPr>
                  <a:t>Aus welchen Materialien ist unser Schulhaus gebaut?</a:t>
                </a:r>
              </a:p>
              <a:p>
                <a:pPr algn="ctr"/>
                <a:r>
                  <a:rPr lang="de-DE" dirty="0">
                    <a:solidFill>
                      <a:srgbClr val="E25E39"/>
                    </a:solidFill>
                    <a:latin typeface="Geologica" pitchFamily="2" charset="0"/>
                    <a:ea typeface="+mj-ea"/>
                    <a:cs typeface="Arial" panose="020B0604020202020204" pitchFamily="34" charset="0"/>
                  </a:rPr>
                  <a:t>Welche Materialien finde ich?</a:t>
                </a:r>
              </a:p>
            </p:txBody>
          </p:sp>
        </p:grpSp>
        <p:grpSp>
          <p:nvGrpSpPr>
            <p:cNvPr id="9" name="Gruppieren 8">
              <a:extLst>
                <a:ext uri="{FF2B5EF4-FFF2-40B4-BE49-F238E27FC236}">
                  <a16:creationId xmlns:a16="http://schemas.microsoft.com/office/drawing/2014/main" id="{47F46910-FCB7-D3DE-B42D-BEC9B92FBB4C}"/>
                </a:ext>
              </a:extLst>
            </p:cNvPr>
            <p:cNvGrpSpPr/>
            <p:nvPr/>
          </p:nvGrpSpPr>
          <p:grpSpPr>
            <a:xfrm>
              <a:off x="5653839" y="2253715"/>
              <a:ext cx="2870870" cy="2220020"/>
              <a:chOff x="5771000" y="1373198"/>
              <a:chExt cx="2870870" cy="2220020"/>
            </a:xfrm>
          </p:grpSpPr>
          <p:sp>
            <p:nvSpPr>
              <p:cNvPr id="13" name="Abgerundetes Rechteck 12">
                <a:extLst>
                  <a:ext uri="{FF2B5EF4-FFF2-40B4-BE49-F238E27FC236}">
                    <a16:creationId xmlns:a16="http://schemas.microsoft.com/office/drawing/2014/main" id="{6F74DB4D-0A23-DB29-FDEE-301E1642E04A}"/>
                  </a:ext>
                </a:extLst>
              </p:cNvPr>
              <p:cNvSpPr/>
              <p:nvPr/>
            </p:nvSpPr>
            <p:spPr>
              <a:xfrm>
                <a:off x="5898156" y="1373198"/>
                <a:ext cx="2649119" cy="2220020"/>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B799426A-858B-2B70-2F65-E1134D8BAA01}"/>
                  </a:ext>
                </a:extLst>
              </p:cNvPr>
              <p:cNvSpPr txBox="1"/>
              <p:nvPr/>
            </p:nvSpPr>
            <p:spPr>
              <a:xfrm>
                <a:off x="5771000" y="1724901"/>
                <a:ext cx="2870870" cy="1569660"/>
              </a:xfrm>
              <a:prstGeom prst="rect">
                <a:avLst/>
              </a:prstGeom>
              <a:noFill/>
            </p:spPr>
            <p:txBody>
              <a:bodyPr wrap="square" rtlCol="0">
                <a:spAutoFit/>
              </a:bodyPr>
              <a:lstStyle/>
              <a:p>
                <a:pPr algn="ctr"/>
                <a:r>
                  <a:rPr lang="de-DE" sz="2400" b="1" dirty="0">
                    <a:solidFill>
                      <a:srgbClr val="E25E39"/>
                    </a:solidFill>
                    <a:latin typeface="Geologica" pitchFamily="2" charset="0"/>
                    <a:ea typeface="+mj-ea"/>
                    <a:cs typeface="Arial" panose="020B0604020202020204" pitchFamily="34" charset="0"/>
                  </a:rPr>
                  <a:t>METHODE</a:t>
                </a:r>
              </a:p>
              <a:p>
                <a:pPr algn="ctr"/>
                <a:r>
                  <a:rPr lang="de-DE" dirty="0">
                    <a:solidFill>
                      <a:srgbClr val="E25E39"/>
                    </a:solidFill>
                    <a:latin typeface="Geologica" pitchFamily="2" charset="0"/>
                    <a:ea typeface="+mj-ea"/>
                    <a:cs typeface="Arial" panose="020B0604020202020204" pitchFamily="34" charset="0"/>
                  </a:rPr>
                  <a:t>Sammle Muster </a:t>
                </a:r>
              </a:p>
              <a:p>
                <a:pPr algn="ctr"/>
                <a:r>
                  <a:rPr lang="de-DE" dirty="0">
                    <a:solidFill>
                      <a:srgbClr val="E25E39"/>
                    </a:solidFill>
                    <a:latin typeface="Geologica" pitchFamily="2" charset="0"/>
                    <a:ea typeface="+mj-ea"/>
                    <a:cs typeface="Arial" panose="020B0604020202020204" pitchFamily="34" charset="0"/>
                  </a:rPr>
                  <a:t>von Oberflächen und Materialien mit der Frottage-Technik</a:t>
                </a:r>
              </a:p>
            </p:txBody>
          </p:sp>
        </p:grpSp>
        <p:grpSp>
          <p:nvGrpSpPr>
            <p:cNvPr id="10" name="Gruppieren 9">
              <a:extLst>
                <a:ext uri="{FF2B5EF4-FFF2-40B4-BE49-F238E27FC236}">
                  <a16:creationId xmlns:a16="http://schemas.microsoft.com/office/drawing/2014/main" id="{5F89DD48-97B6-2DEB-ED41-27852A1A994C}"/>
                </a:ext>
              </a:extLst>
            </p:cNvPr>
            <p:cNvGrpSpPr/>
            <p:nvPr/>
          </p:nvGrpSpPr>
          <p:grpSpPr>
            <a:xfrm>
              <a:off x="8527438" y="2781122"/>
              <a:ext cx="2651848" cy="2499287"/>
              <a:chOff x="8599200" y="2244054"/>
              <a:chExt cx="2651848" cy="2499287"/>
            </a:xfrm>
          </p:grpSpPr>
          <p:sp>
            <p:nvSpPr>
              <p:cNvPr id="11" name="Abgerundetes Rechteck 10">
                <a:extLst>
                  <a:ext uri="{FF2B5EF4-FFF2-40B4-BE49-F238E27FC236}">
                    <a16:creationId xmlns:a16="http://schemas.microsoft.com/office/drawing/2014/main" id="{5BD7094D-11FE-7851-6DF8-913F8F58EB40}"/>
                  </a:ext>
                </a:extLst>
              </p:cNvPr>
              <p:cNvSpPr/>
              <p:nvPr/>
            </p:nvSpPr>
            <p:spPr>
              <a:xfrm>
                <a:off x="8599200" y="2244054"/>
                <a:ext cx="2649119" cy="2499287"/>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3A586599-1CD3-7BA4-C2CF-A23FA0348EA5}"/>
                  </a:ext>
                </a:extLst>
              </p:cNvPr>
              <p:cNvSpPr txBox="1"/>
              <p:nvPr/>
            </p:nvSpPr>
            <p:spPr>
              <a:xfrm>
                <a:off x="8710075" y="2582529"/>
                <a:ext cx="2540973" cy="1846659"/>
              </a:xfrm>
              <a:prstGeom prst="rect">
                <a:avLst/>
              </a:prstGeom>
              <a:noFill/>
            </p:spPr>
            <p:txBody>
              <a:bodyPr wrap="square" rtlCol="0">
                <a:spAutoFit/>
              </a:bodyPr>
              <a:lstStyle/>
              <a:p>
                <a:pPr algn="ctr"/>
                <a:r>
                  <a:rPr lang="de-DE" sz="2400" b="1" dirty="0">
                    <a:solidFill>
                      <a:srgbClr val="E25E39"/>
                    </a:solidFill>
                    <a:latin typeface="Geologica" pitchFamily="2" charset="0"/>
                    <a:ea typeface="+mj-ea"/>
                    <a:cs typeface="Arial" panose="020B0604020202020204" pitchFamily="34" charset="0"/>
                  </a:rPr>
                  <a:t>ERGEBNIS</a:t>
                </a:r>
              </a:p>
              <a:p>
                <a:pPr algn="ctr"/>
                <a:r>
                  <a:rPr lang="de-DE" dirty="0">
                    <a:solidFill>
                      <a:srgbClr val="E25E39"/>
                    </a:solidFill>
                    <a:latin typeface="Geologica" pitchFamily="2" charset="0"/>
                    <a:ea typeface="+mj-ea"/>
                    <a:cs typeface="Arial" panose="020B0604020202020204" pitchFamily="34" charset="0"/>
                  </a:rPr>
                  <a:t>Die gesammelten Frottagen schreibst du an und ordnest sie z.B. nach ihrem Fundort</a:t>
                </a:r>
              </a:p>
            </p:txBody>
          </p:sp>
        </p:grpSp>
      </p:grpSp>
      <p:cxnSp>
        <p:nvCxnSpPr>
          <p:cNvPr id="40" name="Gekrümmte Verbindung 39">
            <a:extLst>
              <a:ext uri="{FF2B5EF4-FFF2-40B4-BE49-F238E27FC236}">
                <a16:creationId xmlns:a16="http://schemas.microsoft.com/office/drawing/2014/main" id="{12582512-D100-4FCF-DC12-89D0309B3043}"/>
              </a:ext>
            </a:extLst>
          </p:cNvPr>
          <p:cNvCxnSpPr>
            <a:cxnSpLocks/>
            <a:stCxn id="15" idx="2"/>
            <a:endCxn id="13" idx="2"/>
          </p:cNvCxnSpPr>
          <p:nvPr/>
        </p:nvCxnSpPr>
        <p:spPr>
          <a:xfrm rot="5400000" flipH="1" flipV="1">
            <a:off x="5665134" y="3806376"/>
            <a:ext cx="842202" cy="2746443"/>
          </a:xfrm>
          <a:prstGeom prst="curvedConnector3">
            <a:avLst>
              <a:gd name="adj1" fmla="val -27143"/>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3" name="Gekrümmte Verbindung 42">
            <a:extLst>
              <a:ext uri="{FF2B5EF4-FFF2-40B4-BE49-F238E27FC236}">
                <a16:creationId xmlns:a16="http://schemas.microsoft.com/office/drawing/2014/main" id="{712E22C3-73D7-8BF6-8394-8C068CADA1C6}"/>
              </a:ext>
            </a:extLst>
          </p:cNvPr>
          <p:cNvCxnSpPr>
            <a:cxnSpLocks/>
            <a:stCxn id="13" idx="0"/>
            <a:endCxn id="11" idx="0"/>
          </p:cNvCxnSpPr>
          <p:nvPr/>
        </p:nvCxnSpPr>
        <p:spPr>
          <a:xfrm rot="16200000" flipH="1">
            <a:off x="8568974" y="1428959"/>
            <a:ext cx="527407" cy="2746443"/>
          </a:xfrm>
          <a:prstGeom prst="curvedConnector3">
            <a:avLst>
              <a:gd name="adj1" fmla="val -43344"/>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0" name="Gekrümmte Verbindung 49">
            <a:extLst>
              <a:ext uri="{FF2B5EF4-FFF2-40B4-BE49-F238E27FC236}">
                <a16:creationId xmlns:a16="http://schemas.microsoft.com/office/drawing/2014/main" id="{2FD36EAB-73A8-EC7B-7320-C390AF618580}"/>
              </a:ext>
            </a:extLst>
          </p:cNvPr>
          <p:cNvCxnSpPr>
            <a:cxnSpLocks/>
            <a:stCxn id="17" idx="0"/>
            <a:endCxn id="15" idx="0"/>
          </p:cNvCxnSpPr>
          <p:nvPr/>
        </p:nvCxnSpPr>
        <p:spPr>
          <a:xfrm rot="16200000" flipH="1">
            <a:off x="3110717" y="1463588"/>
            <a:ext cx="458150" cy="2746443"/>
          </a:xfrm>
          <a:prstGeom prst="curvedConnector3">
            <a:avLst>
              <a:gd name="adj1" fmla="val -49896"/>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7" name="Titel 1">
            <a:extLst>
              <a:ext uri="{FF2B5EF4-FFF2-40B4-BE49-F238E27FC236}">
                <a16:creationId xmlns:a16="http://schemas.microsoft.com/office/drawing/2014/main" id="{1B4A5DAA-854B-C4A1-793E-9703BAE71066}"/>
              </a:ext>
            </a:extLst>
          </p:cNvPr>
          <p:cNvSpPr txBox="1">
            <a:spLocks/>
          </p:cNvSpPr>
          <p:nvPr/>
        </p:nvSpPr>
        <p:spPr>
          <a:xfrm>
            <a:off x="3006368" y="365125"/>
            <a:ext cx="6167436"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400" b="1" dirty="0" err="1">
                <a:solidFill>
                  <a:srgbClr val="E25E39"/>
                </a:solidFill>
                <a:latin typeface="Geologica" pitchFamily="2" charset="0"/>
                <a:cs typeface="Arial" panose="020B0604020202020204" pitchFamily="34" charset="0"/>
              </a:rPr>
              <a:t>Werde</a:t>
            </a:r>
            <a:r>
              <a:rPr lang="en-US" sz="2400" b="1" dirty="0">
                <a:solidFill>
                  <a:srgbClr val="E25E39"/>
                </a:solidFill>
                <a:latin typeface="Geologica" pitchFamily="2" charset="0"/>
                <a:cs typeface="Arial" panose="020B0604020202020204" pitchFamily="34" charset="0"/>
              </a:rPr>
              <a:t> </a:t>
            </a:r>
            <a:r>
              <a:rPr lang="en-US" sz="2400" b="1" dirty="0" err="1">
                <a:solidFill>
                  <a:srgbClr val="E25E39"/>
                </a:solidFill>
                <a:latin typeface="Geologica" pitchFamily="2" charset="0"/>
                <a:cs typeface="Arial" panose="020B0604020202020204" pitchFamily="34" charset="0"/>
              </a:rPr>
              <a:t>selbst</a:t>
            </a:r>
            <a:r>
              <a:rPr lang="en-US" sz="2400" b="1" dirty="0">
                <a:solidFill>
                  <a:srgbClr val="E25E39"/>
                </a:solidFill>
                <a:latin typeface="Geologica" pitchFamily="2" charset="0"/>
                <a:cs typeface="Arial" panose="020B0604020202020204" pitchFamily="34" charset="0"/>
              </a:rPr>
              <a:t> </a:t>
            </a:r>
            <a:r>
              <a:rPr lang="en-US" sz="2400" b="1" dirty="0" err="1">
                <a:solidFill>
                  <a:srgbClr val="E25E39"/>
                </a:solidFill>
                <a:latin typeface="Geologica" pitchFamily="2" charset="0"/>
                <a:cs typeface="Arial" panose="020B0604020202020204" pitchFamily="34" charset="0"/>
              </a:rPr>
              <a:t>Forscher:in</a:t>
            </a:r>
            <a:endParaRPr lang="en-US" sz="2400" b="1" dirty="0">
              <a:solidFill>
                <a:srgbClr val="E25E39"/>
              </a:solidFill>
              <a:latin typeface="Geologica" pitchFamily="2" charset="0"/>
              <a:cs typeface="Arial" panose="020B0604020202020204" pitchFamily="34" charset="0"/>
            </a:endParaRPr>
          </a:p>
        </p:txBody>
      </p:sp>
      <p:sp>
        <p:nvSpPr>
          <p:cNvPr id="2" name="Fußzeilenplatzhalter 1">
            <a:extLst>
              <a:ext uri="{FF2B5EF4-FFF2-40B4-BE49-F238E27FC236}">
                <a16:creationId xmlns:a16="http://schemas.microsoft.com/office/drawing/2014/main" id="{CBF942F0-46A4-5715-E42B-0E4065ACC2CE}"/>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spTree>
    <p:extLst>
      <p:ext uri="{BB962C8B-B14F-4D97-AF65-F5344CB8AC3E}">
        <p14:creationId xmlns:p14="http://schemas.microsoft.com/office/powerpoint/2010/main" val="3858417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2F827C29-4503-A299-3957-CB2C66B1EFA6}"/>
              </a:ext>
            </a:extLst>
          </p:cNvPr>
          <p:cNvSpPr txBox="1">
            <a:spLocks/>
          </p:cNvSpPr>
          <p:nvPr/>
        </p:nvSpPr>
        <p:spPr>
          <a:xfrm>
            <a:off x="315731" y="365125"/>
            <a:ext cx="6443667"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dirty="0" err="1">
                <a:solidFill>
                  <a:srgbClr val="E25E39"/>
                </a:solidFill>
                <a:latin typeface="Geologica" pitchFamily="2" charset="0"/>
                <a:cs typeface="Arial" panose="020B0604020202020204" pitchFamily="34" charset="0"/>
              </a:rPr>
              <a:t>Bildnachweise</a:t>
            </a:r>
            <a:endParaRPr lang="en-US" sz="2400" b="1" dirty="0">
              <a:solidFill>
                <a:srgbClr val="E25E39"/>
              </a:solidFill>
              <a:latin typeface="Geologica" pitchFamily="2" charset="0"/>
              <a:cs typeface="Arial" panose="020B0604020202020204" pitchFamily="34" charset="0"/>
            </a:endParaRPr>
          </a:p>
        </p:txBody>
      </p:sp>
      <p:sp>
        <p:nvSpPr>
          <p:cNvPr id="2" name="Textfeld 1">
            <a:extLst>
              <a:ext uri="{FF2B5EF4-FFF2-40B4-BE49-F238E27FC236}">
                <a16:creationId xmlns:a16="http://schemas.microsoft.com/office/drawing/2014/main" id="{EFF47DA9-C683-AFC9-6C8F-E6135FC55914}"/>
              </a:ext>
            </a:extLst>
          </p:cNvPr>
          <p:cNvSpPr txBox="1"/>
          <p:nvPr/>
        </p:nvSpPr>
        <p:spPr>
          <a:xfrm>
            <a:off x="300038" y="2024013"/>
            <a:ext cx="10714219" cy="2308324"/>
          </a:xfrm>
          <a:prstGeom prst="rect">
            <a:avLst/>
          </a:prstGeom>
          <a:noFill/>
        </p:spPr>
        <p:txBody>
          <a:bodyPr wrap="square" lIns="91440" tIns="45720" rIns="91440" bIns="45720" rtlCol="0" anchor="t">
            <a:spAutoFit/>
          </a:bodyPr>
          <a:lstStyle/>
          <a:p>
            <a:r>
              <a:rPr lang="de-DE" dirty="0">
                <a:latin typeface="Geologica Thin" pitchFamily="2" charset="0"/>
              </a:rPr>
              <a:t>Abb. 1 &amp; 2 Foto </a:t>
            </a:r>
            <a:r>
              <a:rPr lang="de-DE" sz="1800" dirty="0">
                <a:latin typeface="Geologica Thin" pitchFamily="2" charset="0"/>
              </a:rPr>
              <a:t>© Gila Kolb (2011 &amp; 2017) </a:t>
            </a:r>
          </a:p>
          <a:p>
            <a:r>
              <a:rPr lang="de-DE" dirty="0">
                <a:latin typeface="Geologica Thin" pitchFamily="2" charset="0"/>
              </a:rPr>
              <a:t>Abb. 3 Foto </a:t>
            </a:r>
            <a:r>
              <a:rPr lang="de-DE" sz="1800" dirty="0">
                <a:latin typeface="Geologica Thin" pitchFamily="2" charset="0"/>
              </a:rPr>
              <a:t>© Lea Weniger (2023) </a:t>
            </a:r>
          </a:p>
          <a:p>
            <a:r>
              <a:rPr lang="de-DE" dirty="0">
                <a:latin typeface="Geologica Thin"/>
              </a:rPr>
              <a:t>Abb. 4: Foto </a:t>
            </a:r>
            <a:r>
              <a:rPr lang="de-DE" sz="1800" dirty="0">
                <a:latin typeface="Geologica Thin"/>
              </a:rPr>
              <a:t>© Rachel </a:t>
            </a:r>
            <a:r>
              <a:rPr lang="de-DE" sz="1800" dirty="0" err="1">
                <a:latin typeface="Geologica Thin"/>
              </a:rPr>
              <a:t>Holenweg</a:t>
            </a:r>
            <a:r>
              <a:rPr lang="de-DE" sz="1800" dirty="0">
                <a:latin typeface="Geologica Thin"/>
              </a:rPr>
              <a:t> (2023</a:t>
            </a:r>
            <a:r>
              <a:rPr lang="de-DE" dirty="0">
                <a:latin typeface="Geologica Thin"/>
              </a:rPr>
              <a:t>)</a:t>
            </a:r>
          </a:p>
          <a:p>
            <a:r>
              <a:rPr lang="de-DE" dirty="0">
                <a:latin typeface="Geologica Thin" pitchFamily="2" charset="0"/>
              </a:rPr>
              <a:t>Abb. 5 Foto </a:t>
            </a:r>
            <a:r>
              <a:rPr lang="de-DE" sz="1800" dirty="0">
                <a:latin typeface="Geologica Thin" pitchFamily="2" charset="0"/>
              </a:rPr>
              <a:t>© Christoph Kaminsky, </a:t>
            </a:r>
            <a:r>
              <a:rPr lang="de-CH" dirty="0">
                <a:latin typeface="Geologica Thin" pitchFamily="2" charset="0"/>
                <a:hlinkClick r:id="rId2"/>
              </a:rPr>
              <a:t>https://www.kunstaufraeumen.ch/de/download</a:t>
            </a:r>
            <a:endParaRPr lang="de-CH" dirty="0">
              <a:latin typeface="Geologica Thin" pitchFamily="2" charset="0"/>
            </a:endParaRPr>
          </a:p>
          <a:p>
            <a:r>
              <a:rPr lang="de-CH" dirty="0">
                <a:latin typeface="Geologica Thin"/>
              </a:rPr>
              <a:t>Abb. 5 &amp; 6: Foto </a:t>
            </a:r>
            <a:r>
              <a:rPr lang="de-DE" sz="1800" dirty="0">
                <a:latin typeface="Geologica Thin"/>
              </a:rPr>
              <a:t>© </a:t>
            </a:r>
            <a:r>
              <a:rPr lang="de-DE" dirty="0">
                <a:latin typeface="Geologica Thin"/>
              </a:rPr>
              <a:t>Baum/Jakob, Jaqueline</a:t>
            </a:r>
            <a:r>
              <a:rPr lang="de-DE" sz="1800" dirty="0">
                <a:latin typeface="Geologica Thin"/>
              </a:rPr>
              <a:t> Baum und Ursula Jakob </a:t>
            </a:r>
            <a:r>
              <a:rPr lang="de-DE" dirty="0">
                <a:latin typeface="Geologica Thin"/>
              </a:rPr>
              <a:t>(2015 &amp; 2017) </a:t>
            </a:r>
            <a:endParaRPr lang="de-DE" sz="1800" dirty="0">
              <a:latin typeface="Geologica Thin"/>
            </a:endParaRPr>
          </a:p>
          <a:p>
            <a:r>
              <a:rPr lang="de-DE" dirty="0">
                <a:latin typeface="Geologica Thin" pitchFamily="2" charset="0"/>
              </a:rPr>
              <a:t>Abb. 8-11: Fotos </a:t>
            </a:r>
            <a:r>
              <a:rPr lang="de-DE" sz="1800" dirty="0">
                <a:latin typeface="Geologica Thin" pitchFamily="2" charset="0"/>
              </a:rPr>
              <a:t>© Alexandra Kunz (2020)</a:t>
            </a:r>
          </a:p>
          <a:p>
            <a:r>
              <a:rPr lang="de-DE" dirty="0">
                <a:latin typeface="Geologica Thin" pitchFamily="2" charset="0"/>
              </a:rPr>
              <a:t>Abb. 12 &amp; 13: Fotos </a:t>
            </a:r>
            <a:r>
              <a:rPr lang="de-DE" sz="1800" dirty="0">
                <a:latin typeface="Geologica Thin" pitchFamily="2" charset="0"/>
              </a:rPr>
              <a:t>© Lea Weniger (2023)</a:t>
            </a:r>
            <a:endParaRPr lang="de-DE" dirty="0">
              <a:latin typeface="Geologica Thin" pitchFamily="2" charset="0"/>
            </a:endParaRPr>
          </a:p>
          <a:p>
            <a:r>
              <a:rPr lang="de-DE" dirty="0">
                <a:latin typeface="Geologica Thin" pitchFamily="2" charset="0"/>
              </a:rPr>
              <a:t> </a:t>
            </a:r>
          </a:p>
        </p:txBody>
      </p:sp>
      <p:sp>
        <p:nvSpPr>
          <p:cNvPr id="3" name="Fußzeilenplatzhalter 2">
            <a:extLst>
              <a:ext uri="{FF2B5EF4-FFF2-40B4-BE49-F238E27FC236}">
                <a16:creationId xmlns:a16="http://schemas.microsoft.com/office/drawing/2014/main" id="{7CD3DE44-9FA8-6911-5B0F-B2AA5EB1223F}"/>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a:latin typeface="Geologica" pitchFamily="2" charset="0"/>
              </a:rPr>
              <a:t>Block 3: Forscherin werden</a:t>
            </a:r>
            <a:endParaRPr lang="de-DE" sz="1100" dirty="0">
              <a:latin typeface="Geologica" pitchFamily="2" charset="0"/>
            </a:endParaRPr>
          </a:p>
        </p:txBody>
      </p:sp>
    </p:spTree>
    <p:extLst>
      <p:ext uri="{BB962C8B-B14F-4D97-AF65-F5344CB8AC3E}">
        <p14:creationId xmlns:p14="http://schemas.microsoft.com/office/powerpoint/2010/main" val="3804466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C85D3381-8B7B-CBE9-2A02-DB65DCBF499F}"/>
              </a:ext>
            </a:extLst>
          </p:cNvPr>
          <p:cNvSpPr>
            <a:spLocks noGrp="1"/>
          </p:cNvSpPr>
          <p:nvPr>
            <p:ph type="title"/>
          </p:nvPr>
        </p:nvSpPr>
        <p:spPr>
          <a:xfrm>
            <a:off x="2202969" y="2613022"/>
            <a:ext cx="7825451" cy="1624520"/>
          </a:xfrm>
        </p:spPr>
        <p:txBody>
          <a:bodyPr anchor="ctr">
            <a:normAutofit/>
          </a:bodyPr>
          <a:lstStyle/>
          <a:p>
            <a:pPr algn="ctr">
              <a:lnSpc>
                <a:spcPct val="120000"/>
              </a:lnSpc>
            </a:pPr>
            <a:r>
              <a:rPr lang="de-CH" sz="2400" b="1" dirty="0">
                <a:solidFill>
                  <a:srgbClr val="E25E39"/>
                </a:solidFill>
                <a:latin typeface="Geologica"/>
                <a:cs typeface="Arial"/>
              </a:rPr>
              <a:t>Was stellst du dir unter Forschung vor?</a:t>
            </a:r>
            <a:br>
              <a:rPr lang="de-CH" sz="2400" b="1" dirty="0">
                <a:latin typeface="Geologica" pitchFamily="2" charset="0"/>
                <a:cs typeface="Arial" panose="020B0604020202020204" pitchFamily="34" charset="0"/>
              </a:rPr>
            </a:br>
            <a:r>
              <a:rPr lang="de-CH" sz="2400" b="1" dirty="0">
                <a:solidFill>
                  <a:srgbClr val="E25E39"/>
                </a:solidFill>
                <a:latin typeface="Geologica"/>
                <a:cs typeface="Arial"/>
              </a:rPr>
              <a:t>Zu welchen Themen würdest du gerne forschen?</a:t>
            </a:r>
            <a:endParaRPr lang="de-DE" sz="2400" b="1" dirty="0">
              <a:solidFill>
                <a:srgbClr val="E25E39"/>
              </a:solidFill>
              <a:latin typeface="Geologica"/>
              <a:cs typeface="Arial"/>
            </a:endParaRPr>
          </a:p>
        </p:txBody>
      </p:sp>
      <p:sp>
        <p:nvSpPr>
          <p:cNvPr id="3" name="Fußzeilenplatzhalter 2">
            <a:extLst>
              <a:ext uri="{FF2B5EF4-FFF2-40B4-BE49-F238E27FC236}">
                <a16:creationId xmlns:a16="http://schemas.microsoft.com/office/drawing/2014/main" id="{C90AA52B-7DDD-DF20-62D5-647249818CD3}"/>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br>
              <a:rPr lang="en-US" sz="1100" dirty="0">
                <a:latin typeface="Geologica" pitchFamily="2" charset="0"/>
              </a:rPr>
            </a:br>
            <a:r>
              <a:rPr lang="de-DE" sz="1100" dirty="0">
                <a:latin typeface="Geologica" pitchFamily="2" charset="0"/>
              </a:rPr>
              <a:t>Block 3: Forscherin werden</a:t>
            </a:r>
          </a:p>
        </p:txBody>
      </p:sp>
    </p:spTree>
    <p:extLst>
      <p:ext uri="{BB962C8B-B14F-4D97-AF65-F5344CB8AC3E}">
        <p14:creationId xmlns:p14="http://schemas.microsoft.com/office/powerpoint/2010/main" val="38032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C85D3381-8B7B-CBE9-2A02-DB65DCBF499F}"/>
              </a:ext>
            </a:extLst>
          </p:cNvPr>
          <p:cNvSpPr>
            <a:spLocks noGrp="1"/>
          </p:cNvSpPr>
          <p:nvPr>
            <p:ph type="title"/>
          </p:nvPr>
        </p:nvSpPr>
        <p:spPr>
          <a:xfrm>
            <a:off x="2202969" y="2613022"/>
            <a:ext cx="7825451" cy="1624520"/>
          </a:xfrm>
        </p:spPr>
        <p:txBody>
          <a:bodyPr anchor="ctr">
            <a:normAutofit/>
          </a:bodyPr>
          <a:lstStyle/>
          <a:p>
            <a:pPr algn="ctr">
              <a:lnSpc>
                <a:spcPct val="120000"/>
              </a:lnSpc>
            </a:pPr>
            <a:r>
              <a:rPr lang="de-CH" sz="2400" b="1" dirty="0">
                <a:solidFill>
                  <a:srgbClr val="E25E39"/>
                </a:solidFill>
                <a:latin typeface="Geologica" pitchFamily="2" charset="0"/>
                <a:cs typeface="Arial" panose="020B0604020202020204" pitchFamily="34" charset="0"/>
              </a:rPr>
              <a:t>Wer forscht denn da eigentlich?</a:t>
            </a:r>
            <a:endParaRPr lang="de-DE" sz="2400" b="1" dirty="0">
              <a:solidFill>
                <a:srgbClr val="E25E39"/>
              </a:solidFill>
              <a:latin typeface="Geologica" pitchFamily="2" charset="0"/>
              <a:cs typeface="Arial" panose="020B0604020202020204" pitchFamily="34" charset="0"/>
            </a:endParaRPr>
          </a:p>
        </p:txBody>
      </p:sp>
      <p:sp>
        <p:nvSpPr>
          <p:cNvPr id="3" name="Fußzeilenplatzhalter 2">
            <a:extLst>
              <a:ext uri="{FF2B5EF4-FFF2-40B4-BE49-F238E27FC236}">
                <a16:creationId xmlns:a16="http://schemas.microsoft.com/office/drawing/2014/main" id="{88C0F763-5155-DE64-149F-99BD46A2969E}"/>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spTree>
    <p:extLst>
      <p:ext uri="{BB962C8B-B14F-4D97-AF65-F5344CB8AC3E}">
        <p14:creationId xmlns:p14="http://schemas.microsoft.com/office/powerpoint/2010/main" val="1625296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5">
            <a:extLst>
              <a:ext uri="{FF2B5EF4-FFF2-40B4-BE49-F238E27FC236}">
                <a16:creationId xmlns:a16="http://schemas.microsoft.com/office/drawing/2014/main" id="{71F6FCE1-8678-40F4-9644-79CD5333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85D3381-8B7B-CBE9-2A02-DB65DCBF499F}"/>
              </a:ext>
            </a:extLst>
          </p:cNvPr>
          <p:cNvSpPr>
            <a:spLocks noGrp="1"/>
          </p:cNvSpPr>
          <p:nvPr>
            <p:ph type="title"/>
          </p:nvPr>
        </p:nvSpPr>
        <p:spPr>
          <a:xfrm>
            <a:off x="6352230" y="507283"/>
            <a:ext cx="5001569" cy="1544062"/>
          </a:xfrm>
        </p:spPr>
        <p:txBody>
          <a:bodyPr>
            <a:normAutofit/>
          </a:bodyPr>
          <a:lstStyle/>
          <a:p>
            <a:r>
              <a:rPr lang="de-DE" sz="2400" b="1" dirty="0" err="1">
                <a:solidFill>
                  <a:srgbClr val="E25E39"/>
                </a:solidFill>
                <a:latin typeface="Geologica" pitchFamily="2" charset="0"/>
                <a:cs typeface="Arial" panose="020B0604020202020204" pitchFamily="34" charset="0"/>
              </a:rPr>
              <a:t>Wissenschaftler:innen</a:t>
            </a:r>
            <a:r>
              <a:rPr lang="de-DE" sz="2400" b="1" dirty="0">
                <a:solidFill>
                  <a:srgbClr val="E25E39"/>
                </a:solidFill>
                <a:latin typeface="Geologica" pitchFamily="2" charset="0"/>
                <a:cs typeface="Arial" panose="020B0604020202020204" pitchFamily="34" charset="0"/>
              </a:rPr>
              <a:t> am Arbeiten</a:t>
            </a:r>
          </a:p>
        </p:txBody>
      </p:sp>
      <p:sp>
        <p:nvSpPr>
          <p:cNvPr id="21" name="Content Placeholder 12">
            <a:extLst>
              <a:ext uri="{FF2B5EF4-FFF2-40B4-BE49-F238E27FC236}">
                <a16:creationId xmlns:a16="http://schemas.microsoft.com/office/drawing/2014/main" id="{A668B1EB-5345-2C10-B8B9-D0BF74A72DF6}"/>
              </a:ext>
            </a:extLst>
          </p:cNvPr>
          <p:cNvSpPr>
            <a:spLocks noGrp="1"/>
          </p:cNvSpPr>
          <p:nvPr>
            <p:ph idx="1"/>
          </p:nvPr>
        </p:nvSpPr>
        <p:spPr>
          <a:xfrm>
            <a:off x="6352230" y="2035863"/>
            <a:ext cx="5001569" cy="3946229"/>
          </a:xfrm>
        </p:spPr>
        <p:txBody>
          <a:bodyPr vert="horz" lIns="91440" tIns="45720" rIns="91440" bIns="45720" rtlCol="0" anchor="t">
            <a:normAutofit/>
          </a:bodyPr>
          <a:lstStyle/>
          <a:p>
            <a:pPr marL="0" indent="0">
              <a:buNone/>
            </a:pPr>
            <a:r>
              <a:rPr lang="en-US" sz="2000" dirty="0">
                <a:latin typeface="Geologica Thin" pitchFamily="2" charset="0"/>
              </a:rPr>
              <a:t>Sie </a:t>
            </a:r>
            <a:r>
              <a:rPr lang="en-US" sz="2000" dirty="0" err="1">
                <a:latin typeface="Geologica Thin" pitchFamily="2" charset="0"/>
              </a:rPr>
              <a:t>führen</a:t>
            </a:r>
            <a:r>
              <a:rPr lang="en-US" sz="2000" dirty="0">
                <a:latin typeface="Geologica Thin" pitchFamily="2" charset="0"/>
              </a:rPr>
              <a:t> Interviews und </a:t>
            </a:r>
            <a:r>
              <a:rPr lang="en-US" sz="2000" dirty="0" err="1">
                <a:latin typeface="Geologica Thin" pitchFamily="2" charset="0"/>
              </a:rPr>
              <a:t>Gespräche</a:t>
            </a:r>
            <a:endParaRPr lang="en-US" sz="2000" dirty="0">
              <a:latin typeface="Geologica Thin" pitchFamily="2" charset="0"/>
            </a:endParaRPr>
          </a:p>
          <a:p>
            <a:pPr marL="0" indent="0">
              <a:buNone/>
            </a:pPr>
            <a:r>
              <a:rPr lang="en-US" sz="2000" dirty="0">
                <a:latin typeface="Geologica Thin"/>
              </a:rPr>
              <a:t>Sie </a:t>
            </a:r>
            <a:r>
              <a:rPr lang="en-US" sz="2000" dirty="0" err="1">
                <a:latin typeface="Geologica Thin"/>
              </a:rPr>
              <a:t>sammeln</a:t>
            </a:r>
            <a:r>
              <a:rPr lang="en-US" sz="2000" dirty="0">
                <a:latin typeface="Geologica Thin"/>
              </a:rPr>
              <a:t> und </a:t>
            </a:r>
            <a:r>
              <a:rPr lang="en-US" sz="2000" dirty="0" err="1">
                <a:latin typeface="Geologica Thin"/>
              </a:rPr>
              <a:t>ordnen</a:t>
            </a:r>
            <a:r>
              <a:rPr lang="en-US" sz="2000" dirty="0">
                <a:latin typeface="Geologica Thin"/>
              </a:rPr>
              <a:t> Daten &amp; </a:t>
            </a:r>
            <a:r>
              <a:rPr lang="en-US" sz="2000" dirty="0" err="1">
                <a:latin typeface="Geologica Thin"/>
              </a:rPr>
              <a:t>Materialien</a:t>
            </a:r>
            <a:endParaRPr lang="en-US" sz="2000" dirty="0">
              <a:latin typeface="Geologica Thin"/>
            </a:endParaRPr>
          </a:p>
          <a:p>
            <a:pPr marL="0" indent="0">
              <a:buNone/>
            </a:pPr>
            <a:r>
              <a:rPr lang="en-US" sz="2000" dirty="0">
                <a:latin typeface="Geologica Thin" pitchFamily="2" charset="0"/>
              </a:rPr>
              <a:t>Sie </a:t>
            </a:r>
            <a:r>
              <a:rPr lang="en-US" sz="2000" dirty="0" err="1">
                <a:latin typeface="Geologica Thin" pitchFamily="2" charset="0"/>
              </a:rPr>
              <a:t>beobachten</a:t>
            </a:r>
            <a:r>
              <a:rPr lang="en-US" sz="2000" dirty="0">
                <a:latin typeface="Geologica Thin" pitchFamily="2" charset="0"/>
              </a:rPr>
              <a:t> </a:t>
            </a:r>
            <a:r>
              <a:rPr lang="en-US" sz="2000" dirty="0" err="1">
                <a:latin typeface="Geologica Thin" pitchFamily="2" charset="0"/>
              </a:rPr>
              <a:t>genau</a:t>
            </a:r>
            <a:r>
              <a:rPr lang="en-US" sz="2000" dirty="0">
                <a:latin typeface="Geologica Thin" pitchFamily="2" charset="0"/>
              </a:rPr>
              <a:t> und </a:t>
            </a:r>
            <a:r>
              <a:rPr lang="en-US" sz="2000" dirty="0" err="1">
                <a:latin typeface="Geologica Thin" pitchFamily="2" charset="0"/>
              </a:rPr>
              <a:t>schreiben</a:t>
            </a:r>
            <a:r>
              <a:rPr lang="en-US" sz="2000" dirty="0">
                <a:latin typeface="Geologica Thin" pitchFamily="2" charset="0"/>
              </a:rPr>
              <a:t> </a:t>
            </a:r>
            <a:r>
              <a:rPr lang="en-US" sz="2000" dirty="0" err="1">
                <a:latin typeface="Geologica Thin" pitchFamily="2" charset="0"/>
              </a:rPr>
              <a:t>ihre</a:t>
            </a:r>
            <a:r>
              <a:rPr lang="en-US" sz="2000" dirty="0">
                <a:latin typeface="Geologica Thin" pitchFamily="2" charset="0"/>
              </a:rPr>
              <a:t> </a:t>
            </a:r>
            <a:r>
              <a:rPr lang="en-US" sz="2000" dirty="0" err="1">
                <a:latin typeface="Geologica Thin" pitchFamily="2" charset="0"/>
              </a:rPr>
              <a:t>Beobachtungen</a:t>
            </a:r>
            <a:r>
              <a:rPr lang="en-US" sz="2000" dirty="0">
                <a:latin typeface="Geologica Thin" pitchFamily="2" charset="0"/>
              </a:rPr>
              <a:t> auf. </a:t>
            </a:r>
          </a:p>
          <a:p>
            <a:pPr marL="0" indent="0">
              <a:buNone/>
            </a:pPr>
            <a:r>
              <a:rPr lang="en-US" sz="2000" dirty="0">
                <a:latin typeface="Geologica Thin"/>
              </a:rPr>
              <a:t>Sie </a:t>
            </a:r>
            <a:r>
              <a:rPr lang="en-US" sz="2000" dirty="0" err="1">
                <a:latin typeface="Geologica Thin"/>
              </a:rPr>
              <a:t>untersuchen</a:t>
            </a:r>
            <a:r>
              <a:rPr lang="en-US" sz="2000" dirty="0">
                <a:latin typeface="Geologica Thin"/>
              </a:rPr>
              <a:t> </a:t>
            </a:r>
            <a:r>
              <a:rPr lang="en-US" sz="2000" dirty="0" err="1">
                <a:latin typeface="Geologica Thin"/>
              </a:rPr>
              <a:t>etwas</a:t>
            </a:r>
            <a:r>
              <a:rPr lang="en-US" sz="2000" dirty="0">
                <a:latin typeface="Geologica Thin"/>
              </a:rPr>
              <a:t> und </a:t>
            </a:r>
            <a:r>
              <a:rPr lang="en-US" sz="2000" dirty="0" err="1">
                <a:latin typeface="Geologica Thin"/>
              </a:rPr>
              <a:t>finden</a:t>
            </a:r>
            <a:r>
              <a:rPr lang="en-US" sz="2000" dirty="0">
                <a:latin typeface="Geologica Thin"/>
              </a:rPr>
              <a:t> </a:t>
            </a:r>
            <a:r>
              <a:rPr lang="en-US" sz="2000" dirty="0" err="1">
                <a:latin typeface="Geologica Thin"/>
              </a:rPr>
              <a:t>darüber</a:t>
            </a:r>
            <a:r>
              <a:rPr lang="en-US" sz="2000" dirty="0">
                <a:latin typeface="Geologica Thin"/>
              </a:rPr>
              <a:t> </a:t>
            </a:r>
            <a:r>
              <a:rPr lang="en-US" sz="2000" dirty="0" err="1">
                <a:latin typeface="Geologica Thin"/>
              </a:rPr>
              <a:t>etwas</a:t>
            </a:r>
            <a:r>
              <a:rPr lang="en-US" sz="2000" dirty="0">
                <a:latin typeface="Geologica Thin"/>
              </a:rPr>
              <a:t> </a:t>
            </a:r>
            <a:r>
              <a:rPr lang="en-US" sz="2000" dirty="0" err="1">
                <a:latin typeface="Geologica Thin"/>
              </a:rPr>
              <a:t>heraus</a:t>
            </a:r>
            <a:r>
              <a:rPr lang="en-US" sz="2000" dirty="0">
                <a:latin typeface="Geologica Thin"/>
              </a:rPr>
              <a:t>.</a:t>
            </a:r>
          </a:p>
          <a:p>
            <a:pPr marL="0" indent="0">
              <a:buNone/>
            </a:pPr>
            <a:endParaRPr lang="en-US" sz="2000" dirty="0">
              <a:latin typeface="Geologica Thin" pitchFamily="2" charset="0"/>
            </a:endParaRPr>
          </a:p>
          <a:p>
            <a:pPr marL="0" indent="0">
              <a:buNone/>
            </a:pPr>
            <a:endParaRPr lang="en-US" sz="2000" dirty="0">
              <a:latin typeface="Geologica Thin" pitchFamily="2" charset="0"/>
            </a:endParaRPr>
          </a:p>
        </p:txBody>
      </p:sp>
      <p:grpSp>
        <p:nvGrpSpPr>
          <p:cNvPr id="6" name="Gruppieren 5">
            <a:extLst>
              <a:ext uri="{FF2B5EF4-FFF2-40B4-BE49-F238E27FC236}">
                <a16:creationId xmlns:a16="http://schemas.microsoft.com/office/drawing/2014/main" id="{C21B2363-C3B4-D13A-6817-2BC450FFFDF2}"/>
              </a:ext>
            </a:extLst>
          </p:cNvPr>
          <p:cNvGrpSpPr/>
          <p:nvPr/>
        </p:nvGrpSpPr>
        <p:grpSpPr>
          <a:xfrm>
            <a:off x="300038" y="508648"/>
            <a:ext cx="5429250" cy="2938496"/>
            <a:chOff x="300038" y="508648"/>
            <a:chExt cx="5429250" cy="2938496"/>
          </a:xfrm>
        </p:grpSpPr>
        <p:pic>
          <p:nvPicPr>
            <p:cNvPr id="5" name="Grafik 4" descr="Ein Bild, das Kleidung, Person, Menschliches Gesicht, Lernen enthält.&#10;&#10;Automatisch generierte Beschreibung">
              <a:extLst>
                <a:ext uri="{FF2B5EF4-FFF2-40B4-BE49-F238E27FC236}">
                  <a16:creationId xmlns:a16="http://schemas.microsoft.com/office/drawing/2014/main" id="{213FDA56-15B0-456B-F1F1-4A8B3F1C61ED}"/>
                </a:ext>
              </a:extLst>
            </p:cNvPr>
            <p:cNvPicPr>
              <a:picLocks noChangeAspect="1"/>
            </p:cNvPicPr>
            <p:nvPr/>
          </p:nvPicPr>
          <p:blipFill rotWithShape="1">
            <a:blip r:embed="rId3"/>
            <a:srcRect t="574" b="3598"/>
            <a:stretch/>
          </p:blipFill>
          <p:spPr>
            <a:xfrm>
              <a:off x="300038" y="508648"/>
              <a:ext cx="5429250" cy="2938496"/>
            </a:xfrm>
            <a:prstGeom prst="rect">
              <a:avLst/>
            </a:prstGeom>
          </p:spPr>
        </p:pic>
        <p:sp>
          <p:nvSpPr>
            <p:cNvPr id="3" name="Rechteck 2">
              <a:extLst>
                <a:ext uri="{FF2B5EF4-FFF2-40B4-BE49-F238E27FC236}">
                  <a16:creationId xmlns:a16="http://schemas.microsoft.com/office/drawing/2014/main" id="{893281E2-45E0-1B5F-EA29-4BB8862CE3D5}"/>
                </a:ext>
              </a:extLst>
            </p:cNvPr>
            <p:cNvSpPr/>
            <p:nvPr/>
          </p:nvSpPr>
          <p:spPr>
            <a:xfrm>
              <a:off x="5357812" y="3059197"/>
              <a:ext cx="371475" cy="371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latin typeface="Geologica" pitchFamily="2" charset="0"/>
                </a:rPr>
                <a:t>1</a:t>
              </a:r>
            </a:p>
          </p:txBody>
        </p:sp>
      </p:grpSp>
      <p:grpSp>
        <p:nvGrpSpPr>
          <p:cNvPr id="10" name="Gruppieren 9">
            <a:extLst>
              <a:ext uri="{FF2B5EF4-FFF2-40B4-BE49-F238E27FC236}">
                <a16:creationId xmlns:a16="http://schemas.microsoft.com/office/drawing/2014/main" id="{E060CC0C-5AFF-E0EA-9953-C957CD8F51B7}"/>
              </a:ext>
            </a:extLst>
          </p:cNvPr>
          <p:cNvGrpSpPr/>
          <p:nvPr/>
        </p:nvGrpSpPr>
        <p:grpSpPr>
          <a:xfrm>
            <a:off x="3119524" y="3535786"/>
            <a:ext cx="2609763" cy="2609757"/>
            <a:chOff x="3119525" y="3746592"/>
            <a:chExt cx="2609763" cy="2609757"/>
          </a:xfrm>
        </p:grpSpPr>
        <p:pic>
          <p:nvPicPr>
            <p:cNvPr id="7" name="Inhaltsplatzhalter 6" descr="Ein Bild, das Text, Person, drinnen, Computer enthält.&#10;&#10;Automatisch generierte Beschreibung">
              <a:extLst>
                <a:ext uri="{FF2B5EF4-FFF2-40B4-BE49-F238E27FC236}">
                  <a16:creationId xmlns:a16="http://schemas.microsoft.com/office/drawing/2014/main" id="{60772D48-34AB-12E1-A94D-1812DF2CA8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 b="9502"/>
            <a:stretch/>
          </p:blipFill>
          <p:spPr>
            <a:xfrm>
              <a:off x="3119525" y="3746592"/>
              <a:ext cx="2609763" cy="2609757"/>
            </a:xfrm>
            <a:prstGeom prst="rect">
              <a:avLst/>
            </a:prstGeom>
          </p:spPr>
        </p:pic>
        <p:sp>
          <p:nvSpPr>
            <p:cNvPr id="13" name="Rechteck 12">
              <a:extLst>
                <a:ext uri="{FF2B5EF4-FFF2-40B4-BE49-F238E27FC236}">
                  <a16:creationId xmlns:a16="http://schemas.microsoft.com/office/drawing/2014/main" id="{652F4F28-F845-9418-9150-7D5389527113}"/>
                </a:ext>
              </a:extLst>
            </p:cNvPr>
            <p:cNvSpPr/>
            <p:nvPr/>
          </p:nvSpPr>
          <p:spPr>
            <a:xfrm>
              <a:off x="5343511" y="5965544"/>
              <a:ext cx="360000"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latin typeface="Geologica" pitchFamily="2" charset="0"/>
                </a:rPr>
                <a:t>3</a:t>
              </a:r>
            </a:p>
          </p:txBody>
        </p:sp>
      </p:grpSp>
      <p:grpSp>
        <p:nvGrpSpPr>
          <p:cNvPr id="9" name="Gruppieren 8">
            <a:extLst>
              <a:ext uri="{FF2B5EF4-FFF2-40B4-BE49-F238E27FC236}">
                <a16:creationId xmlns:a16="http://schemas.microsoft.com/office/drawing/2014/main" id="{91247CB3-8718-19A7-D488-2BDBF59806E5}"/>
              </a:ext>
            </a:extLst>
          </p:cNvPr>
          <p:cNvGrpSpPr/>
          <p:nvPr/>
        </p:nvGrpSpPr>
        <p:grpSpPr>
          <a:xfrm>
            <a:off x="300038" y="3535787"/>
            <a:ext cx="2612640" cy="2609757"/>
            <a:chOff x="300038" y="3746593"/>
            <a:chExt cx="2612640" cy="2609757"/>
          </a:xfrm>
        </p:grpSpPr>
        <p:pic>
          <p:nvPicPr>
            <p:cNvPr id="8" name="Inhaltsplatzhalter 7" descr="Ein Bild, das Text, Kreuzworträtsel enthält.&#10;&#10;Automatisch generierte Beschreibung">
              <a:extLst>
                <a:ext uri="{FF2B5EF4-FFF2-40B4-BE49-F238E27FC236}">
                  <a16:creationId xmlns:a16="http://schemas.microsoft.com/office/drawing/2014/main" id="{426A8452-7393-92D9-6890-D5BADD6AD1B5}"/>
                </a:ext>
              </a:extLst>
            </p:cNvPr>
            <p:cNvPicPr>
              <a:picLocks noChangeAspect="1"/>
            </p:cNvPicPr>
            <p:nvPr/>
          </p:nvPicPr>
          <p:blipFill>
            <a:blip r:embed="rId5" cstate="print">
              <a:extLst>
                <a:ext uri="{28A0092B-C50C-407E-A947-70E740481C1C}">
                  <a14:useLocalDpi xmlns:a14="http://schemas.microsoft.com/office/drawing/2010/main"/>
                </a:ext>
              </a:extLst>
            </a:blip>
            <a:srcRect l="1406" r="23592" b="-3"/>
            <a:stretch/>
          </p:blipFill>
          <p:spPr>
            <a:xfrm>
              <a:off x="300038" y="3746593"/>
              <a:ext cx="2609748" cy="2609757"/>
            </a:xfrm>
            <a:prstGeom prst="rect">
              <a:avLst/>
            </a:prstGeom>
          </p:spPr>
        </p:pic>
        <p:sp>
          <p:nvSpPr>
            <p:cNvPr id="14" name="Rechteck 13">
              <a:extLst>
                <a:ext uri="{FF2B5EF4-FFF2-40B4-BE49-F238E27FC236}">
                  <a16:creationId xmlns:a16="http://schemas.microsoft.com/office/drawing/2014/main" id="{D1069822-45EC-2E62-AED2-49E418251DAF}"/>
                </a:ext>
              </a:extLst>
            </p:cNvPr>
            <p:cNvSpPr/>
            <p:nvPr/>
          </p:nvSpPr>
          <p:spPr>
            <a:xfrm>
              <a:off x="2552678" y="5989352"/>
              <a:ext cx="360000"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latin typeface="Geologica" pitchFamily="2" charset="0"/>
                </a:rPr>
                <a:t>2</a:t>
              </a:r>
            </a:p>
          </p:txBody>
        </p:sp>
      </p:grpSp>
      <p:sp>
        <p:nvSpPr>
          <p:cNvPr id="4" name="Fußzeilenplatzhalter 3">
            <a:extLst>
              <a:ext uri="{FF2B5EF4-FFF2-40B4-BE49-F238E27FC236}">
                <a16:creationId xmlns:a16="http://schemas.microsoft.com/office/drawing/2014/main" id="{D561B1D1-00FC-BBBA-28DF-09EDC61B682A}"/>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spTree>
    <p:extLst>
      <p:ext uri="{BB962C8B-B14F-4D97-AF65-F5344CB8AC3E}">
        <p14:creationId xmlns:p14="http://schemas.microsoft.com/office/powerpoint/2010/main" val="10824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2">
            <a:extLst>
              <a:ext uri="{FF2B5EF4-FFF2-40B4-BE49-F238E27FC236}">
                <a16:creationId xmlns:a16="http://schemas.microsoft.com/office/drawing/2014/main" id="{DE4E372D-2135-562E-2D32-6CFCEF05CAC9}"/>
              </a:ext>
            </a:extLst>
          </p:cNvPr>
          <p:cNvSpPr txBox="1">
            <a:spLocks/>
          </p:cNvSpPr>
          <p:nvPr/>
        </p:nvSpPr>
        <p:spPr>
          <a:xfrm>
            <a:off x="6348413" y="2051345"/>
            <a:ext cx="5005386"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Geologica Thin" pitchFamily="2" charset="0"/>
              </a:rPr>
              <a:t>Sie </a:t>
            </a:r>
            <a:r>
              <a:rPr lang="en-US" sz="2000" dirty="0" err="1">
                <a:latin typeface="Geologica Thin" pitchFamily="2" charset="0"/>
              </a:rPr>
              <a:t>experimentieren</a:t>
            </a:r>
            <a:r>
              <a:rPr lang="en-US" sz="2000" dirty="0">
                <a:latin typeface="Geologica Thin" pitchFamily="2" charset="0"/>
              </a:rPr>
              <a:t> </a:t>
            </a:r>
            <a:r>
              <a:rPr lang="en-US" sz="2000" dirty="0" err="1">
                <a:latin typeface="Geologica Thin" pitchFamily="2" charset="0"/>
              </a:rPr>
              <a:t>mit</a:t>
            </a:r>
            <a:r>
              <a:rPr lang="en-US" sz="2000" dirty="0">
                <a:latin typeface="Geologica Thin" pitchFamily="2" charset="0"/>
              </a:rPr>
              <a:t> </a:t>
            </a:r>
            <a:r>
              <a:rPr lang="en-US" sz="2000" dirty="0" err="1">
                <a:latin typeface="Geologica Thin" pitchFamily="2" charset="0"/>
              </a:rPr>
              <a:t>verschiedenen</a:t>
            </a:r>
            <a:r>
              <a:rPr lang="en-US" sz="2000" dirty="0">
                <a:latin typeface="Geologica Thin" pitchFamily="2" charset="0"/>
              </a:rPr>
              <a:t> </a:t>
            </a:r>
            <a:r>
              <a:rPr lang="en-US" sz="2000" dirty="0" err="1">
                <a:latin typeface="Geologica Thin" pitchFamily="2" charset="0"/>
              </a:rPr>
              <a:t>Materialien</a:t>
            </a:r>
            <a:endParaRPr lang="en-US" sz="2000" dirty="0">
              <a:latin typeface="Geologica Thin" pitchFamily="2" charset="0"/>
            </a:endParaRPr>
          </a:p>
          <a:p>
            <a:pPr marL="0" indent="0">
              <a:buNone/>
            </a:pPr>
            <a:endParaRPr lang="en-US" sz="2000" dirty="0">
              <a:latin typeface="Geologica Thin" pitchFamily="2" charset="0"/>
            </a:endParaRPr>
          </a:p>
          <a:p>
            <a:pPr marL="0" indent="0">
              <a:buNone/>
            </a:pPr>
            <a:endParaRPr lang="en-US" sz="2000" dirty="0">
              <a:latin typeface="Geologica Thin" pitchFamily="2" charset="0"/>
            </a:endParaRPr>
          </a:p>
        </p:txBody>
      </p:sp>
      <p:sp>
        <p:nvSpPr>
          <p:cNvPr id="2" name="Titel 1">
            <a:extLst>
              <a:ext uri="{FF2B5EF4-FFF2-40B4-BE49-F238E27FC236}">
                <a16:creationId xmlns:a16="http://schemas.microsoft.com/office/drawing/2014/main" id="{79462823-9E8D-81D0-ED19-113D77232728}"/>
              </a:ext>
            </a:extLst>
          </p:cNvPr>
          <p:cNvSpPr>
            <a:spLocks noGrp="1"/>
          </p:cNvSpPr>
          <p:nvPr>
            <p:ph type="title"/>
          </p:nvPr>
        </p:nvSpPr>
        <p:spPr>
          <a:xfrm>
            <a:off x="6348413" y="507283"/>
            <a:ext cx="5005386" cy="1544062"/>
          </a:xfrm>
        </p:spPr>
        <p:txBody>
          <a:bodyPr>
            <a:normAutofit/>
          </a:bodyPr>
          <a:lstStyle/>
          <a:p>
            <a:r>
              <a:rPr lang="de-DE" sz="2400" b="1" dirty="0" err="1">
                <a:solidFill>
                  <a:srgbClr val="E25E39"/>
                </a:solidFill>
                <a:latin typeface="Geologica" pitchFamily="2" charset="0"/>
                <a:cs typeface="Arial" panose="020B0604020202020204" pitchFamily="34" charset="0"/>
              </a:rPr>
              <a:t>Künstler:innen</a:t>
            </a:r>
            <a:r>
              <a:rPr lang="de-DE" sz="2400" b="1" dirty="0">
                <a:solidFill>
                  <a:srgbClr val="E25E39"/>
                </a:solidFill>
                <a:latin typeface="Geologica" pitchFamily="2" charset="0"/>
                <a:cs typeface="Arial" panose="020B0604020202020204" pitchFamily="34" charset="0"/>
              </a:rPr>
              <a:t> forschen</a:t>
            </a:r>
          </a:p>
        </p:txBody>
      </p:sp>
      <p:grpSp>
        <p:nvGrpSpPr>
          <p:cNvPr id="5" name="Gruppieren 4">
            <a:extLst>
              <a:ext uri="{FF2B5EF4-FFF2-40B4-BE49-F238E27FC236}">
                <a16:creationId xmlns:a16="http://schemas.microsoft.com/office/drawing/2014/main" id="{0217B64F-65FF-0523-E0F0-130AA82FD436}"/>
              </a:ext>
            </a:extLst>
          </p:cNvPr>
          <p:cNvGrpSpPr/>
          <p:nvPr/>
        </p:nvGrpSpPr>
        <p:grpSpPr>
          <a:xfrm>
            <a:off x="306858" y="898843"/>
            <a:ext cx="5789142" cy="3998277"/>
            <a:chOff x="306858" y="898843"/>
            <a:chExt cx="5789142" cy="3998277"/>
          </a:xfrm>
        </p:grpSpPr>
        <p:pic>
          <p:nvPicPr>
            <p:cNvPr id="3" name="Inhaltsplatzhalter 7" descr="Ein Bild, das Text, drinnen, Schrank enthält.&#10;&#10;Automatisch generierte Beschreibung">
              <a:extLst>
                <a:ext uri="{FF2B5EF4-FFF2-40B4-BE49-F238E27FC236}">
                  <a16:creationId xmlns:a16="http://schemas.microsoft.com/office/drawing/2014/main" id="{F95CC68B-A58A-F0A3-8BA3-E6635C5B6384}"/>
                </a:ext>
              </a:extLst>
            </p:cNvPr>
            <p:cNvPicPr>
              <a:picLocks noChangeAspect="1"/>
            </p:cNvPicPr>
            <p:nvPr/>
          </p:nvPicPr>
          <p:blipFill rotWithShape="1">
            <a:blip r:embed="rId3">
              <a:extLst>
                <a:ext uri="{28A0092B-C50C-407E-A947-70E740481C1C}">
                  <a14:useLocalDpi xmlns:a14="http://schemas.microsoft.com/office/drawing/2010/main" val="0"/>
                </a:ext>
              </a:extLst>
            </a:blip>
            <a:srcRect l="-200" r="-68"/>
            <a:stretch/>
          </p:blipFill>
          <p:spPr>
            <a:xfrm>
              <a:off x="306858" y="898843"/>
              <a:ext cx="5789142" cy="3998277"/>
            </a:xfrm>
            <a:prstGeom prst="rect">
              <a:avLst/>
            </a:prstGeom>
          </p:spPr>
        </p:pic>
        <p:sp>
          <p:nvSpPr>
            <p:cNvPr id="10" name="Textfeld 9">
              <a:extLst>
                <a:ext uri="{FF2B5EF4-FFF2-40B4-BE49-F238E27FC236}">
                  <a16:creationId xmlns:a16="http://schemas.microsoft.com/office/drawing/2014/main" id="{501B20B1-6B34-2E6F-B432-C70AE5B9F6B5}"/>
                </a:ext>
              </a:extLst>
            </p:cNvPr>
            <p:cNvSpPr txBox="1"/>
            <p:nvPr/>
          </p:nvSpPr>
          <p:spPr>
            <a:xfrm>
              <a:off x="5722156" y="4513202"/>
              <a:ext cx="360000" cy="360000"/>
            </a:xfrm>
            <a:prstGeom prst="rect">
              <a:avLst/>
            </a:prstGeom>
            <a:noFill/>
          </p:spPr>
          <p:txBody>
            <a:bodyPr wrap="square" anchor="ctr">
              <a:spAutoFit/>
            </a:bodyPr>
            <a:lstStyle/>
            <a:p>
              <a:pPr algn="ctr"/>
              <a:r>
                <a:rPr lang="de-DE" sz="1200" dirty="0">
                  <a:solidFill>
                    <a:schemeClr val="bg1"/>
                  </a:solidFill>
                  <a:latin typeface="Geologica" pitchFamily="2" charset="0"/>
                </a:rPr>
                <a:t>4</a:t>
              </a:r>
            </a:p>
          </p:txBody>
        </p:sp>
      </p:grpSp>
      <p:sp>
        <p:nvSpPr>
          <p:cNvPr id="4" name="Fußzeilenplatzhalter 3">
            <a:extLst>
              <a:ext uri="{FF2B5EF4-FFF2-40B4-BE49-F238E27FC236}">
                <a16:creationId xmlns:a16="http://schemas.microsoft.com/office/drawing/2014/main" id="{86681F3F-493E-6E4A-9786-56F9F18ECCEE}"/>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spTree>
    <p:extLst>
      <p:ext uri="{BB962C8B-B14F-4D97-AF65-F5344CB8AC3E}">
        <p14:creationId xmlns:p14="http://schemas.microsoft.com/office/powerpoint/2010/main" val="30871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2">
            <a:extLst>
              <a:ext uri="{FF2B5EF4-FFF2-40B4-BE49-F238E27FC236}">
                <a16:creationId xmlns:a16="http://schemas.microsoft.com/office/drawing/2014/main" id="{DE4E372D-2135-562E-2D32-6CFCEF05CAC9}"/>
              </a:ext>
            </a:extLst>
          </p:cNvPr>
          <p:cNvSpPr txBox="1">
            <a:spLocks/>
          </p:cNvSpPr>
          <p:nvPr/>
        </p:nvSpPr>
        <p:spPr>
          <a:xfrm>
            <a:off x="6351972" y="1553393"/>
            <a:ext cx="4976427"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latin typeface="Geologica Thin" pitchFamily="2" charset="0"/>
              </a:rPr>
              <a:t>Zum</a:t>
            </a:r>
            <a:r>
              <a:rPr lang="en-US" sz="2000" dirty="0">
                <a:latin typeface="Geologica Thin" pitchFamily="2" charset="0"/>
              </a:rPr>
              <a:t> </a:t>
            </a:r>
            <a:r>
              <a:rPr lang="en-US" sz="2000" dirty="0" err="1">
                <a:latin typeface="Geologica Thin" pitchFamily="2" charset="0"/>
              </a:rPr>
              <a:t>Beispiel</a:t>
            </a:r>
            <a:r>
              <a:rPr lang="en-US" sz="2000" dirty="0">
                <a:latin typeface="Geologica Thin" pitchFamily="2" charset="0"/>
              </a:rPr>
              <a:t> Jaqueline Baum und Ursula Jakob</a:t>
            </a:r>
            <a:endParaRPr lang="en-US" sz="2000" dirty="0"/>
          </a:p>
        </p:txBody>
      </p:sp>
      <p:sp>
        <p:nvSpPr>
          <p:cNvPr id="11" name="Titel 1">
            <a:extLst>
              <a:ext uri="{FF2B5EF4-FFF2-40B4-BE49-F238E27FC236}">
                <a16:creationId xmlns:a16="http://schemas.microsoft.com/office/drawing/2014/main" id="{73F6E077-6644-75DC-9F13-7264A7F06D6D}"/>
              </a:ext>
            </a:extLst>
          </p:cNvPr>
          <p:cNvSpPr>
            <a:spLocks noGrp="1"/>
          </p:cNvSpPr>
          <p:nvPr>
            <p:ph type="title"/>
          </p:nvPr>
        </p:nvSpPr>
        <p:spPr>
          <a:xfrm>
            <a:off x="6352230" y="507283"/>
            <a:ext cx="5001569" cy="1544062"/>
          </a:xfrm>
        </p:spPr>
        <p:txBody>
          <a:bodyPr>
            <a:normAutofit/>
          </a:bodyPr>
          <a:lstStyle/>
          <a:p>
            <a:r>
              <a:rPr lang="de-DE" sz="2400" b="1" dirty="0" err="1">
                <a:solidFill>
                  <a:srgbClr val="E25E39"/>
                </a:solidFill>
                <a:latin typeface="Geologica" pitchFamily="2" charset="0"/>
                <a:cs typeface="Arial" panose="020B0604020202020204" pitchFamily="34" charset="0"/>
              </a:rPr>
              <a:t>Künstler:innen</a:t>
            </a:r>
            <a:r>
              <a:rPr lang="de-DE" sz="2400" b="1" dirty="0">
                <a:solidFill>
                  <a:srgbClr val="E25E39"/>
                </a:solidFill>
                <a:latin typeface="Geologica" pitchFamily="2" charset="0"/>
                <a:cs typeface="Arial" panose="020B0604020202020204" pitchFamily="34" charset="0"/>
              </a:rPr>
              <a:t> forschen</a:t>
            </a:r>
          </a:p>
        </p:txBody>
      </p:sp>
      <p:grpSp>
        <p:nvGrpSpPr>
          <p:cNvPr id="14" name="Gruppieren 13">
            <a:extLst>
              <a:ext uri="{FF2B5EF4-FFF2-40B4-BE49-F238E27FC236}">
                <a16:creationId xmlns:a16="http://schemas.microsoft.com/office/drawing/2014/main" id="{BF6601C8-929B-A74D-9D2E-A71146011F30}"/>
              </a:ext>
            </a:extLst>
          </p:cNvPr>
          <p:cNvGrpSpPr/>
          <p:nvPr/>
        </p:nvGrpSpPr>
        <p:grpSpPr>
          <a:xfrm>
            <a:off x="157768" y="362174"/>
            <a:ext cx="4862657" cy="4672125"/>
            <a:chOff x="157768" y="362174"/>
            <a:chExt cx="4862657" cy="4672125"/>
          </a:xfrm>
        </p:grpSpPr>
        <p:pic>
          <p:nvPicPr>
            <p:cNvPr id="2" name="Grafik 1">
              <a:extLst>
                <a:ext uri="{FF2B5EF4-FFF2-40B4-BE49-F238E27FC236}">
                  <a16:creationId xmlns:a16="http://schemas.microsoft.com/office/drawing/2014/main" id="{5103F555-3035-E2D4-314A-7AE025341D2A}"/>
                </a:ext>
              </a:extLst>
            </p:cNvPr>
            <p:cNvPicPr>
              <a:picLocks noChangeAspect="1"/>
            </p:cNvPicPr>
            <p:nvPr/>
          </p:nvPicPr>
          <p:blipFill rotWithShape="1">
            <a:blip r:embed="rId3"/>
            <a:srcRect r="31908"/>
            <a:stretch/>
          </p:blipFill>
          <p:spPr>
            <a:xfrm>
              <a:off x="157768" y="362174"/>
              <a:ext cx="4862657" cy="4672125"/>
            </a:xfrm>
            <a:prstGeom prst="rect">
              <a:avLst/>
            </a:prstGeom>
          </p:spPr>
        </p:pic>
        <p:sp>
          <p:nvSpPr>
            <p:cNvPr id="5" name="Textfeld 4">
              <a:extLst>
                <a:ext uri="{FF2B5EF4-FFF2-40B4-BE49-F238E27FC236}">
                  <a16:creationId xmlns:a16="http://schemas.microsoft.com/office/drawing/2014/main" id="{E7370505-5B66-F5F6-FAEA-BFB3667B5426}"/>
                </a:ext>
              </a:extLst>
            </p:cNvPr>
            <p:cNvSpPr txBox="1"/>
            <p:nvPr/>
          </p:nvSpPr>
          <p:spPr>
            <a:xfrm>
              <a:off x="4550570" y="4326098"/>
              <a:ext cx="360000" cy="360000"/>
            </a:xfrm>
            <a:prstGeom prst="rect">
              <a:avLst/>
            </a:prstGeom>
            <a:noFill/>
          </p:spPr>
          <p:txBody>
            <a:bodyPr wrap="square" anchor="ctr">
              <a:spAutoFit/>
            </a:bodyPr>
            <a:lstStyle/>
            <a:p>
              <a:pPr algn="ctr"/>
              <a:r>
                <a:rPr lang="de-DE" sz="1200" dirty="0">
                  <a:solidFill>
                    <a:schemeClr val="bg1"/>
                  </a:solidFill>
                  <a:latin typeface="Geologica" pitchFamily="2" charset="0"/>
                </a:rPr>
                <a:t>6</a:t>
              </a:r>
            </a:p>
          </p:txBody>
        </p:sp>
      </p:grpSp>
      <p:sp>
        <p:nvSpPr>
          <p:cNvPr id="6" name="Textfeld 5">
            <a:extLst>
              <a:ext uri="{FF2B5EF4-FFF2-40B4-BE49-F238E27FC236}">
                <a16:creationId xmlns:a16="http://schemas.microsoft.com/office/drawing/2014/main" id="{4563E1E5-88B6-D78D-6D72-1B366D4EDC73}"/>
              </a:ext>
            </a:extLst>
          </p:cNvPr>
          <p:cNvSpPr txBox="1"/>
          <p:nvPr/>
        </p:nvSpPr>
        <p:spPr>
          <a:xfrm>
            <a:off x="10137012" y="6240636"/>
            <a:ext cx="360000" cy="360000"/>
          </a:xfrm>
          <a:prstGeom prst="rect">
            <a:avLst/>
          </a:prstGeom>
          <a:noFill/>
        </p:spPr>
        <p:txBody>
          <a:bodyPr wrap="square" anchor="ctr">
            <a:spAutoFit/>
          </a:bodyPr>
          <a:lstStyle/>
          <a:p>
            <a:pPr algn="ctr"/>
            <a:r>
              <a:rPr lang="de-DE" sz="1200" dirty="0">
                <a:solidFill>
                  <a:schemeClr val="bg1"/>
                </a:solidFill>
                <a:latin typeface="Geologica" pitchFamily="2" charset="0"/>
              </a:rPr>
              <a:t>7</a:t>
            </a:r>
          </a:p>
        </p:txBody>
      </p:sp>
      <p:sp>
        <p:nvSpPr>
          <p:cNvPr id="4" name="Fußzeilenplatzhalter 3">
            <a:extLst>
              <a:ext uri="{FF2B5EF4-FFF2-40B4-BE49-F238E27FC236}">
                <a16:creationId xmlns:a16="http://schemas.microsoft.com/office/drawing/2014/main" id="{C286C0B2-7DF7-A1AF-4D93-F309E84769B0}"/>
              </a:ext>
            </a:extLst>
          </p:cNvPr>
          <p:cNvSpPr>
            <a:spLocks noGrp="1"/>
          </p:cNvSpPr>
          <p:nvPr>
            <p:ph type="ftr" sz="quarter" idx="11"/>
          </p:nvPr>
        </p:nvSpPr>
        <p:spPr>
          <a:xfrm>
            <a:off x="4021667" y="6356350"/>
            <a:ext cx="4114800" cy="365125"/>
          </a:xfrm>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grpSp>
        <p:nvGrpSpPr>
          <p:cNvPr id="13" name="Gruppieren 12">
            <a:extLst>
              <a:ext uri="{FF2B5EF4-FFF2-40B4-BE49-F238E27FC236}">
                <a16:creationId xmlns:a16="http://schemas.microsoft.com/office/drawing/2014/main" id="{B9A2429B-C6CD-1FB8-FCFC-B2101E4DE46B}"/>
              </a:ext>
            </a:extLst>
          </p:cNvPr>
          <p:cNvGrpSpPr/>
          <p:nvPr/>
        </p:nvGrpSpPr>
        <p:grpSpPr>
          <a:xfrm>
            <a:off x="5178253" y="2315187"/>
            <a:ext cx="5326251" cy="3780158"/>
            <a:chOff x="5178253" y="2315187"/>
            <a:chExt cx="5326251" cy="3780158"/>
          </a:xfrm>
        </p:grpSpPr>
        <p:pic>
          <p:nvPicPr>
            <p:cNvPr id="3" name="Picture 2">
              <a:extLst>
                <a:ext uri="{FF2B5EF4-FFF2-40B4-BE49-F238E27FC236}">
                  <a16:creationId xmlns:a16="http://schemas.microsoft.com/office/drawing/2014/main" id="{BD0F3E49-4544-FBBF-74B5-F59A63714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253" y="2315187"/>
              <a:ext cx="5326251" cy="3780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1AC21DDF-3ACD-2D73-B70B-8078C388CABB}"/>
                </a:ext>
              </a:extLst>
            </p:cNvPr>
            <p:cNvSpPr txBox="1"/>
            <p:nvPr/>
          </p:nvSpPr>
          <p:spPr>
            <a:xfrm>
              <a:off x="10138570" y="5769678"/>
              <a:ext cx="360000" cy="276999"/>
            </a:xfrm>
            <a:prstGeom prst="rect">
              <a:avLst/>
            </a:prstGeom>
            <a:noFill/>
          </p:spPr>
          <p:txBody>
            <a:bodyPr wrap="square" anchor="ctr">
              <a:spAutoFit/>
            </a:bodyPr>
            <a:lstStyle/>
            <a:p>
              <a:pPr algn="ctr"/>
              <a:r>
                <a:rPr lang="de-DE" sz="1200" dirty="0">
                  <a:solidFill>
                    <a:schemeClr val="bg1"/>
                  </a:solidFill>
                  <a:latin typeface="Geologica" pitchFamily="2" charset="0"/>
                </a:rPr>
                <a:t>7</a:t>
              </a:r>
            </a:p>
          </p:txBody>
        </p:sp>
      </p:grpSp>
    </p:spTree>
    <p:extLst>
      <p:ext uri="{BB962C8B-B14F-4D97-AF65-F5344CB8AC3E}">
        <p14:creationId xmlns:p14="http://schemas.microsoft.com/office/powerpoint/2010/main" val="3666313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2">
            <a:extLst>
              <a:ext uri="{FF2B5EF4-FFF2-40B4-BE49-F238E27FC236}">
                <a16:creationId xmlns:a16="http://schemas.microsoft.com/office/drawing/2014/main" id="{DE4E372D-2135-562E-2D32-6CFCEF05CAC9}"/>
              </a:ext>
            </a:extLst>
          </p:cNvPr>
          <p:cNvSpPr txBox="1">
            <a:spLocks/>
          </p:cNvSpPr>
          <p:nvPr/>
        </p:nvSpPr>
        <p:spPr>
          <a:xfrm>
            <a:off x="6377372" y="2044460"/>
            <a:ext cx="4976427"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Geologica Thin" pitchFamily="2" charset="0"/>
              </a:rPr>
              <a:t>Sie </a:t>
            </a:r>
            <a:r>
              <a:rPr lang="en-US" sz="2000" dirty="0" err="1">
                <a:latin typeface="Geologica Thin" pitchFamily="2" charset="0"/>
              </a:rPr>
              <a:t>ordnen</a:t>
            </a:r>
            <a:r>
              <a:rPr lang="en-US" sz="2000" dirty="0">
                <a:latin typeface="Geologica Thin" pitchFamily="2" charset="0"/>
              </a:rPr>
              <a:t> </a:t>
            </a:r>
            <a:r>
              <a:rPr lang="en-US" sz="2000" dirty="0" err="1">
                <a:latin typeface="Geologica Thin" pitchFamily="2" charset="0"/>
              </a:rPr>
              <a:t>Objekte</a:t>
            </a:r>
            <a:r>
              <a:rPr lang="en-US" sz="2000" dirty="0">
                <a:latin typeface="Geologica Thin" pitchFamily="2" charset="0"/>
              </a:rPr>
              <a:t> und </a:t>
            </a:r>
            <a:r>
              <a:rPr lang="en-US" sz="2000" dirty="0" err="1">
                <a:latin typeface="Geologica Thin" pitchFamily="2" charset="0"/>
              </a:rPr>
              <a:t>schaffen</a:t>
            </a:r>
            <a:r>
              <a:rPr lang="en-US" sz="2000" dirty="0">
                <a:latin typeface="Geologica Thin" pitchFamily="2" charset="0"/>
              </a:rPr>
              <a:t> </a:t>
            </a:r>
            <a:r>
              <a:rPr lang="en-US" sz="2000" dirty="0" err="1">
                <a:latin typeface="Geologica Thin" pitchFamily="2" charset="0"/>
              </a:rPr>
              <a:t>sich</a:t>
            </a:r>
            <a:r>
              <a:rPr lang="en-US" sz="2000" dirty="0">
                <a:latin typeface="Geologica Thin" pitchFamily="2" charset="0"/>
              </a:rPr>
              <a:t> </a:t>
            </a:r>
            <a:r>
              <a:rPr lang="en-US" sz="2000" dirty="0" err="1">
                <a:latin typeface="Geologica Thin" pitchFamily="2" charset="0"/>
              </a:rPr>
              <a:t>einen</a:t>
            </a:r>
            <a:r>
              <a:rPr lang="en-US" sz="2000" dirty="0">
                <a:latin typeface="Geologica Thin" pitchFamily="2" charset="0"/>
              </a:rPr>
              <a:t> </a:t>
            </a:r>
            <a:r>
              <a:rPr lang="en-US" sz="2000" dirty="0" err="1">
                <a:latin typeface="Geologica Thin" pitchFamily="2" charset="0"/>
              </a:rPr>
              <a:t>Überblick</a:t>
            </a:r>
            <a:endParaRPr lang="en-US" sz="2000" dirty="0">
              <a:latin typeface="Geologica Thin" pitchFamily="2" charset="0"/>
            </a:endParaRPr>
          </a:p>
          <a:p>
            <a:pPr marL="0" indent="0">
              <a:buNone/>
            </a:pPr>
            <a:r>
              <a:rPr lang="en-US" sz="2000" dirty="0" err="1">
                <a:latin typeface="Geologica Thin" pitchFamily="2" charset="0"/>
              </a:rPr>
              <a:t>Zum</a:t>
            </a:r>
            <a:r>
              <a:rPr lang="en-US" sz="2000" dirty="0">
                <a:latin typeface="Geologica Thin" pitchFamily="2" charset="0"/>
              </a:rPr>
              <a:t> </a:t>
            </a:r>
            <a:r>
              <a:rPr lang="en-US" sz="2000" dirty="0" err="1">
                <a:latin typeface="Geologica Thin" pitchFamily="2" charset="0"/>
              </a:rPr>
              <a:t>Beispiel</a:t>
            </a:r>
            <a:r>
              <a:rPr lang="en-US" sz="2000" dirty="0">
                <a:latin typeface="Geologica Thin" pitchFamily="2" charset="0"/>
              </a:rPr>
              <a:t> </a:t>
            </a:r>
            <a:r>
              <a:rPr lang="en-US" sz="2000" dirty="0" err="1">
                <a:latin typeface="Geologica Thin" pitchFamily="2" charset="0"/>
              </a:rPr>
              <a:t>Urs</a:t>
            </a:r>
            <a:r>
              <a:rPr lang="en-US" sz="2000" dirty="0">
                <a:latin typeface="Geologica Thin" pitchFamily="2" charset="0"/>
              </a:rPr>
              <a:t> </a:t>
            </a:r>
            <a:r>
              <a:rPr lang="en-US" sz="2000" dirty="0" err="1">
                <a:latin typeface="Geologica Thin" pitchFamily="2" charset="0"/>
              </a:rPr>
              <a:t>Wehrli</a:t>
            </a:r>
            <a:endParaRPr lang="en-US" sz="2000" dirty="0"/>
          </a:p>
        </p:txBody>
      </p:sp>
      <p:sp>
        <p:nvSpPr>
          <p:cNvPr id="10" name="Rechteck 9">
            <a:extLst>
              <a:ext uri="{FF2B5EF4-FFF2-40B4-BE49-F238E27FC236}">
                <a16:creationId xmlns:a16="http://schemas.microsoft.com/office/drawing/2014/main" id="{50223898-1DBD-E542-7231-DBFDA575E19D}"/>
              </a:ext>
            </a:extLst>
          </p:cNvPr>
          <p:cNvSpPr/>
          <p:nvPr/>
        </p:nvSpPr>
        <p:spPr>
          <a:xfrm>
            <a:off x="4885248" y="3250143"/>
            <a:ext cx="4360352" cy="2916236"/>
          </a:xfrm>
          <a:prstGeom prst="rect">
            <a:avLst/>
          </a:prstGeom>
          <a:solidFill>
            <a:schemeClr val="accent1">
              <a:alpha val="604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i="1" dirty="0"/>
              <a:t>Hier ein Bild aus dem Buch „Die Kunst, aufzuräumen“ von Urs </a:t>
            </a:r>
            <a:r>
              <a:rPr lang="de-DE" i="1" dirty="0" err="1"/>
              <a:t>Wehrli</a:t>
            </a:r>
            <a:r>
              <a:rPr lang="de-DE" i="1" dirty="0"/>
              <a:t> zeigen</a:t>
            </a:r>
          </a:p>
        </p:txBody>
      </p:sp>
      <p:sp>
        <p:nvSpPr>
          <p:cNvPr id="11" name="Titel 1">
            <a:extLst>
              <a:ext uri="{FF2B5EF4-FFF2-40B4-BE49-F238E27FC236}">
                <a16:creationId xmlns:a16="http://schemas.microsoft.com/office/drawing/2014/main" id="{73F6E077-6644-75DC-9F13-7264A7F06D6D}"/>
              </a:ext>
            </a:extLst>
          </p:cNvPr>
          <p:cNvSpPr>
            <a:spLocks noGrp="1"/>
          </p:cNvSpPr>
          <p:nvPr>
            <p:ph type="title"/>
          </p:nvPr>
        </p:nvSpPr>
        <p:spPr>
          <a:xfrm>
            <a:off x="6352230" y="507283"/>
            <a:ext cx="5001569" cy="1544062"/>
          </a:xfrm>
        </p:spPr>
        <p:txBody>
          <a:bodyPr>
            <a:normAutofit/>
          </a:bodyPr>
          <a:lstStyle/>
          <a:p>
            <a:r>
              <a:rPr lang="de-DE" sz="2400" b="1" dirty="0" err="1">
                <a:solidFill>
                  <a:srgbClr val="E25E39"/>
                </a:solidFill>
                <a:latin typeface="Geologica" pitchFamily="2" charset="0"/>
                <a:cs typeface="Arial" panose="020B0604020202020204" pitchFamily="34" charset="0"/>
              </a:rPr>
              <a:t>Künstler:innen</a:t>
            </a:r>
            <a:r>
              <a:rPr lang="de-DE" sz="2400" b="1" dirty="0">
                <a:solidFill>
                  <a:srgbClr val="E25E39"/>
                </a:solidFill>
                <a:latin typeface="Geologica" pitchFamily="2" charset="0"/>
                <a:cs typeface="Arial" panose="020B0604020202020204" pitchFamily="34" charset="0"/>
              </a:rPr>
              <a:t> forschen</a:t>
            </a:r>
          </a:p>
        </p:txBody>
      </p:sp>
      <p:grpSp>
        <p:nvGrpSpPr>
          <p:cNvPr id="4" name="Gruppieren 3">
            <a:extLst>
              <a:ext uri="{FF2B5EF4-FFF2-40B4-BE49-F238E27FC236}">
                <a16:creationId xmlns:a16="http://schemas.microsoft.com/office/drawing/2014/main" id="{5704CB09-1637-0F03-A472-A4B403E5B8CF}"/>
              </a:ext>
            </a:extLst>
          </p:cNvPr>
          <p:cNvGrpSpPr/>
          <p:nvPr/>
        </p:nvGrpSpPr>
        <p:grpSpPr>
          <a:xfrm>
            <a:off x="300038" y="512764"/>
            <a:ext cx="4360352" cy="2926410"/>
            <a:chOff x="300038" y="512764"/>
            <a:chExt cx="4360352" cy="2926410"/>
          </a:xfrm>
        </p:grpSpPr>
        <p:pic>
          <p:nvPicPr>
            <p:cNvPr id="5" name="Grafik 4" descr="Ein Bild, das Geschäft, Szene, Im Haus, Einzelhandelsgeschäft enthält.&#10;&#10;Automatisch generierte Beschreibung">
              <a:extLst>
                <a:ext uri="{FF2B5EF4-FFF2-40B4-BE49-F238E27FC236}">
                  <a16:creationId xmlns:a16="http://schemas.microsoft.com/office/drawing/2014/main" id="{22AA5E25-2EF3-E207-B83E-90A4CC965289}"/>
                </a:ext>
              </a:extLst>
            </p:cNvPr>
            <p:cNvPicPr>
              <a:picLocks noChangeAspect="1"/>
            </p:cNvPicPr>
            <p:nvPr/>
          </p:nvPicPr>
          <p:blipFill>
            <a:blip r:embed="rId3"/>
            <a:stretch>
              <a:fillRect/>
            </a:stretch>
          </p:blipFill>
          <p:spPr>
            <a:xfrm>
              <a:off x="300038" y="512764"/>
              <a:ext cx="4360352" cy="2926410"/>
            </a:xfrm>
            <a:prstGeom prst="rect">
              <a:avLst/>
            </a:prstGeom>
          </p:spPr>
        </p:pic>
        <p:sp>
          <p:nvSpPr>
            <p:cNvPr id="2" name="Textfeld 1">
              <a:extLst>
                <a:ext uri="{FF2B5EF4-FFF2-40B4-BE49-F238E27FC236}">
                  <a16:creationId xmlns:a16="http://schemas.microsoft.com/office/drawing/2014/main" id="{35DA1CB2-F49F-38A2-6798-5B0F1433D24B}"/>
                </a:ext>
              </a:extLst>
            </p:cNvPr>
            <p:cNvSpPr txBox="1"/>
            <p:nvPr/>
          </p:nvSpPr>
          <p:spPr>
            <a:xfrm>
              <a:off x="4279112" y="3111654"/>
              <a:ext cx="360000" cy="276999"/>
            </a:xfrm>
            <a:prstGeom prst="rect">
              <a:avLst/>
            </a:prstGeom>
            <a:noFill/>
          </p:spPr>
          <p:txBody>
            <a:bodyPr wrap="square" anchor="ctr">
              <a:spAutoFit/>
            </a:bodyPr>
            <a:lstStyle/>
            <a:p>
              <a:pPr algn="ctr"/>
              <a:r>
                <a:rPr lang="de-DE" sz="1200" dirty="0">
                  <a:solidFill>
                    <a:schemeClr val="bg1"/>
                  </a:solidFill>
                  <a:latin typeface="Geologica" pitchFamily="2" charset="0"/>
                </a:rPr>
                <a:t>5</a:t>
              </a:r>
            </a:p>
          </p:txBody>
        </p:sp>
      </p:grpSp>
      <p:sp>
        <p:nvSpPr>
          <p:cNvPr id="3" name="Fußzeilenplatzhalter 2">
            <a:extLst>
              <a:ext uri="{FF2B5EF4-FFF2-40B4-BE49-F238E27FC236}">
                <a16:creationId xmlns:a16="http://schemas.microsoft.com/office/drawing/2014/main" id="{7DEEFA87-9F10-DBD1-F2E7-4040EB313E93}"/>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spTree>
    <p:extLst>
      <p:ext uri="{BB962C8B-B14F-4D97-AF65-F5344CB8AC3E}">
        <p14:creationId xmlns:p14="http://schemas.microsoft.com/office/powerpoint/2010/main" val="208113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EB328CF7-4E1C-5BEA-5998-EA06CB62D72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04" r="-2" b="231"/>
          <a:stretch/>
        </p:blipFill>
        <p:spPr bwMode="auto">
          <a:xfrm>
            <a:off x="3862478" y="1871663"/>
            <a:ext cx="3261291" cy="4370386"/>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7" name="Grafik 6" descr="Ein Bild, das Im Haus enthält.&#10;&#10;Automatisch generierte Beschreibung">
            <a:extLst>
              <a:ext uri="{FF2B5EF4-FFF2-40B4-BE49-F238E27FC236}">
                <a16:creationId xmlns:a16="http://schemas.microsoft.com/office/drawing/2014/main" id="{893701A9-2568-894F-E25A-078CAD0DC05C}"/>
              </a:ext>
            </a:extLst>
          </p:cNvPr>
          <p:cNvPicPr>
            <a:picLocks noChangeAspect="1"/>
          </p:cNvPicPr>
          <p:nvPr/>
        </p:nvPicPr>
        <p:blipFill>
          <a:blip r:embed="rId4"/>
          <a:stretch>
            <a:fillRect/>
          </a:stretch>
        </p:blipFill>
        <p:spPr>
          <a:xfrm>
            <a:off x="300038" y="1852207"/>
            <a:ext cx="3262401" cy="4370386"/>
          </a:xfrm>
          <a:prstGeom prst="rect">
            <a:avLst/>
          </a:prstGeom>
        </p:spPr>
      </p:pic>
      <p:sp>
        <p:nvSpPr>
          <p:cNvPr id="11" name="Titel 1">
            <a:extLst>
              <a:ext uri="{FF2B5EF4-FFF2-40B4-BE49-F238E27FC236}">
                <a16:creationId xmlns:a16="http://schemas.microsoft.com/office/drawing/2014/main" id="{95BFC9B2-1FEA-2546-09F5-5A4FE8541B60}"/>
              </a:ext>
            </a:extLst>
          </p:cNvPr>
          <p:cNvSpPr>
            <a:spLocks noGrp="1"/>
          </p:cNvSpPr>
          <p:nvPr>
            <p:ph type="title"/>
          </p:nvPr>
        </p:nvSpPr>
        <p:spPr>
          <a:xfrm>
            <a:off x="300038" y="515860"/>
            <a:ext cx="5001569" cy="1544062"/>
          </a:xfrm>
        </p:spPr>
        <p:txBody>
          <a:bodyPr>
            <a:normAutofit/>
          </a:bodyPr>
          <a:lstStyle/>
          <a:p>
            <a:r>
              <a:rPr lang="de-DE" sz="2400" b="1" dirty="0">
                <a:solidFill>
                  <a:srgbClr val="E25E39"/>
                </a:solidFill>
                <a:latin typeface="Geologica" pitchFamily="2" charset="0"/>
                <a:cs typeface="Arial" panose="020B0604020202020204" pitchFamily="34" charset="0"/>
              </a:rPr>
              <a:t>Kinder am Forschen</a:t>
            </a:r>
          </a:p>
        </p:txBody>
      </p:sp>
      <p:pic>
        <p:nvPicPr>
          <p:cNvPr id="12" name="Picture 2">
            <a:extLst>
              <a:ext uri="{FF2B5EF4-FFF2-40B4-BE49-F238E27FC236}">
                <a16:creationId xmlns:a16="http://schemas.microsoft.com/office/drawing/2014/main" id="{C37F763A-D34B-2559-1452-D6FE6C2A0F3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481" r="1962" b="1205"/>
          <a:stretch/>
        </p:blipFill>
        <p:spPr bwMode="auto">
          <a:xfrm>
            <a:off x="7423808" y="3318255"/>
            <a:ext cx="3918318" cy="2927350"/>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14" name="Grafik 13" descr="Ein Bild, das Frucht, Person, orange, Papierprodukt enthält.&#10;&#10;Automatisch generierte Beschreibung">
            <a:extLst>
              <a:ext uri="{FF2B5EF4-FFF2-40B4-BE49-F238E27FC236}">
                <a16:creationId xmlns:a16="http://schemas.microsoft.com/office/drawing/2014/main" id="{D1378205-B8E8-7DC8-7973-0D716F1CEA74}"/>
              </a:ext>
            </a:extLst>
          </p:cNvPr>
          <p:cNvPicPr>
            <a:picLocks noChangeAspect="1"/>
          </p:cNvPicPr>
          <p:nvPr/>
        </p:nvPicPr>
        <p:blipFill>
          <a:blip r:embed="rId6"/>
          <a:stretch>
            <a:fillRect/>
          </a:stretch>
        </p:blipFill>
        <p:spPr>
          <a:xfrm>
            <a:off x="7422073" y="431193"/>
            <a:ext cx="3920053" cy="2801337"/>
          </a:xfrm>
          <a:prstGeom prst="rect">
            <a:avLst/>
          </a:prstGeom>
        </p:spPr>
      </p:pic>
      <p:sp>
        <p:nvSpPr>
          <p:cNvPr id="3" name="Textfeld 2">
            <a:extLst>
              <a:ext uri="{FF2B5EF4-FFF2-40B4-BE49-F238E27FC236}">
                <a16:creationId xmlns:a16="http://schemas.microsoft.com/office/drawing/2014/main" id="{0107FE66-406B-7C0E-BB6D-680B755F143D}"/>
              </a:ext>
            </a:extLst>
          </p:cNvPr>
          <p:cNvSpPr txBox="1"/>
          <p:nvPr/>
        </p:nvSpPr>
        <p:spPr>
          <a:xfrm>
            <a:off x="3209448" y="5901994"/>
            <a:ext cx="360000" cy="276999"/>
          </a:xfrm>
          <a:prstGeom prst="rect">
            <a:avLst/>
          </a:prstGeom>
          <a:noFill/>
        </p:spPr>
        <p:txBody>
          <a:bodyPr wrap="square" anchor="ctr">
            <a:spAutoFit/>
          </a:bodyPr>
          <a:lstStyle/>
          <a:p>
            <a:pPr algn="ctr"/>
            <a:r>
              <a:rPr lang="de-DE" sz="1200" dirty="0">
                <a:solidFill>
                  <a:schemeClr val="bg1"/>
                </a:solidFill>
                <a:latin typeface="Geologica" pitchFamily="2" charset="0"/>
              </a:rPr>
              <a:t>8</a:t>
            </a:r>
          </a:p>
        </p:txBody>
      </p:sp>
      <p:sp>
        <p:nvSpPr>
          <p:cNvPr id="5" name="Textfeld 4">
            <a:extLst>
              <a:ext uri="{FF2B5EF4-FFF2-40B4-BE49-F238E27FC236}">
                <a16:creationId xmlns:a16="http://schemas.microsoft.com/office/drawing/2014/main" id="{2854BA8B-5EA4-510D-EA54-E303A8582D06}"/>
              </a:ext>
            </a:extLst>
          </p:cNvPr>
          <p:cNvSpPr txBox="1"/>
          <p:nvPr/>
        </p:nvSpPr>
        <p:spPr>
          <a:xfrm>
            <a:off x="6760383" y="5895862"/>
            <a:ext cx="360000" cy="276999"/>
          </a:xfrm>
          <a:prstGeom prst="rect">
            <a:avLst/>
          </a:prstGeom>
          <a:noFill/>
        </p:spPr>
        <p:txBody>
          <a:bodyPr wrap="square" anchor="ctr">
            <a:spAutoFit/>
          </a:bodyPr>
          <a:lstStyle/>
          <a:p>
            <a:pPr algn="ctr"/>
            <a:r>
              <a:rPr lang="de-DE" sz="1200" dirty="0">
                <a:solidFill>
                  <a:schemeClr val="bg1"/>
                </a:solidFill>
                <a:latin typeface="Geologica" pitchFamily="2" charset="0"/>
              </a:rPr>
              <a:t>9</a:t>
            </a:r>
          </a:p>
        </p:txBody>
      </p:sp>
      <p:sp>
        <p:nvSpPr>
          <p:cNvPr id="6" name="Textfeld 5">
            <a:extLst>
              <a:ext uri="{FF2B5EF4-FFF2-40B4-BE49-F238E27FC236}">
                <a16:creationId xmlns:a16="http://schemas.microsoft.com/office/drawing/2014/main" id="{82AE4B48-8F7A-B8F7-AB89-539E5BA7BE09}"/>
              </a:ext>
            </a:extLst>
          </p:cNvPr>
          <p:cNvSpPr txBox="1"/>
          <p:nvPr/>
        </p:nvSpPr>
        <p:spPr>
          <a:xfrm>
            <a:off x="10989478" y="5898810"/>
            <a:ext cx="360000" cy="360000"/>
          </a:xfrm>
          <a:prstGeom prst="rect">
            <a:avLst/>
          </a:prstGeom>
          <a:noFill/>
        </p:spPr>
        <p:txBody>
          <a:bodyPr wrap="square" anchor="ctr">
            <a:spAutoFit/>
          </a:bodyPr>
          <a:lstStyle/>
          <a:p>
            <a:pPr algn="ctr"/>
            <a:r>
              <a:rPr lang="de-DE" sz="1200" dirty="0">
                <a:latin typeface="Geologica" pitchFamily="2" charset="0"/>
              </a:rPr>
              <a:t>10</a:t>
            </a:r>
          </a:p>
        </p:txBody>
      </p:sp>
      <p:sp>
        <p:nvSpPr>
          <p:cNvPr id="8" name="Textfeld 7">
            <a:extLst>
              <a:ext uri="{FF2B5EF4-FFF2-40B4-BE49-F238E27FC236}">
                <a16:creationId xmlns:a16="http://schemas.microsoft.com/office/drawing/2014/main" id="{7C25E622-F773-E89E-A745-F2AA01AF8F74}"/>
              </a:ext>
            </a:extLst>
          </p:cNvPr>
          <p:cNvSpPr txBox="1"/>
          <p:nvPr/>
        </p:nvSpPr>
        <p:spPr>
          <a:xfrm>
            <a:off x="10998998" y="2859593"/>
            <a:ext cx="360000" cy="360000"/>
          </a:xfrm>
          <a:prstGeom prst="rect">
            <a:avLst/>
          </a:prstGeom>
          <a:noFill/>
        </p:spPr>
        <p:txBody>
          <a:bodyPr wrap="square" anchor="ctr">
            <a:spAutoFit/>
          </a:bodyPr>
          <a:lstStyle/>
          <a:p>
            <a:pPr algn="ctr"/>
            <a:r>
              <a:rPr lang="de-DE" sz="1200" dirty="0">
                <a:latin typeface="Geologica" pitchFamily="2" charset="0"/>
              </a:rPr>
              <a:t>11</a:t>
            </a:r>
          </a:p>
        </p:txBody>
      </p:sp>
      <p:sp>
        <p:nvSpPr>
          <p:cNvPr id="4" name="Fußzeilenplatzhalter 3">
            <a:extLst>
              <a:ext uri="{FF2B5EF4-FFF2-40B4-BE49-F238E27FC236}">
                <a16:creationId xmlns:a16="http://schemas.microsoft.com/office/drawing/2014/main" id="{606520E1-FDB7-DE89-6506-2AFE9AF2166B}"/>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spTree>
    <p:extLst>
      <p:ext uri="{BB962C8B-B14F-4D97-AF65-F5344CB8AC3E}">
        <p14:creationId xmlns:p14="http://schemas.microsoft.com/office/powerpoint/2010/main" val="4040563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2F827C29-4503-A299-3957-CB2C66B1EFA6}"/>
              </a:ext>
            </a:extLst>
          </p:cNvPr>
          <p:cNvSpPr txBox="1">
            <a:spLocks/>
          </p:cNvSpPr>
          <p:nvPr/>
        </p:nvSpPr>
        <p:spPr>
          <a:xfrm>
            <a:off x="3028946" y="365125"/>
            <a:ext cx="6167436"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400" b="1" dirty="0" err="1">
                <a:solidFill>
                  <a:srgbClr val="E25E39"/>
                </a:solidFill>
                <a:latin typeface="Geologica" pitchFamily="2" charset="0"/>
                <a:cs typeface="Arial" panose="020B0604020202020204" pitchFamily="34" charset="0"/>
              </a:rPr>
              <a:t>Forschungsschritte</a:t>
            </a:r>
            <a:endParaRPr lang="en-US" sz="2400" b="1" dirty="0">
              <a:solidFill>
                <a:srgbClr val="E25E39"/>
              </a:solidFill>
              <a:latin typeface="Geologica" pitchFamily="2" charset="0"/>
              <a:cs typeface="Arial" panose="020B0604020202020204" pitchFamily="34" charset="0"/>
            </a:endParaRPr>
          </a:p>
        </p:txBody>
      </p:sp>
      <p:grpSp>
        <p:nvGrpSpPr>
          <p:cNvPr id="3" name="Gruppieren 2">
            <a:extLst>
              <a:ext uri="{FF2B5EF4-FFF2-40B4-BE49-F238E27FC236}">
                <a16:creationId xmlns:a16="http://schemas.microsoft.com/office/drawing/2014/main" id="{05803F30-728A-BDFC-1DBA-7A1E76477317}"/>
              </a:ext>
            </a:extLst>
          </p:cNvPr>
          <p:cNvGrpSpPr/>
          <p:nvPr/>
        </p:nvGrpSpPr>
        <p:grpSpPr>
          <a:xfrm>
            <a:off x="642011" y="2538477"/>
            <a:ext cx="10891177" cy="2220020"/>
            <a:chOff x="288109" y="2253715"/>
            <a:chExt cx="10891177" cy="2220020"/>
          </a:xfrm>
        </p:grpSpPr>
        <p:grpSp>
          <p:nvGrpSpPr>
            <p:cNvPr id="6" name="Gruppieren 5">
              <a:extLst>
                <a:ext uri="{FF2B5EF4-FFF2-40B4-BE49-F238E27FC236}">
                  <a16:creationId xmlns:a16="http://schemas.microsoft.com/office/drawing/2014/main" id="{A7A582BF-1085-49E1-227D-7C36A7FB3EAA}"/>
                </a:ext>
              </a:extLst>
            </p:cNvPr>
            <p:cNvGrpSpPr/>
            <p:nvPr/>
          </p:nvGrpSpPr>
          <p:grpSpPr>
            <a:xfrm>
              <a:off x="288109" y="2322972"/>
              <a:ext cx="2707239" cy="1692612"/>
              <a:chOff x="439727" y="1259835"/>
              <a:chExt cx="2707239" cy="1692612"/>
            </a:xfrm>
          </p:grpSpPr>
          <p:sp>
            <p:nvSpPr>
              <p:cNvPr id="17" name="Abgerundetes Rechteck 16">
                <a:extLst>
                  <a:ext uri="{FF2B5EF4-FFF2-40B4-BE49-F238E27FC236}">
                    <a16:creationId xmlns:a16="http://schemas.microsoft.com/office/drawing/2014/main" id="{FEB7EE93-47E9-E88F-202C-8D250D27126C}"/>
                  </a:ext>
                </a:extLst>
              </p:cNvPr>
              <p:cNvSpPr/>
              <p:nvPr/>
            </p:nvSpPr>
            <p:spPr>
              <a:xfrm>
                <a:off x="439727" y="1259835"/>
                <a:ext cx="2649119" cy="169261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F55B5DBC-2A20-01FC-B2D8-09274D0EBF4B}"/>
                  </a:ext>
                </a:extLst>
              </p:cNvPr>
              <p:cNvSpPr txBox="1"/>
              <p:nvPr/>
            </p:nvSpPr>
            <p:spPr>
              <a:xfrm>
                <a:off x="497848" y="1717827"/>
                <a:ext cx="2649118" cy="738664"/>
              </a:xfrm>
              <a:prstGeom prst="rect">
                <a:avLst/>
              </a:prstGeom>
              <a:noFill/>
            </p:spPr>
            <p:txBody>
              <a:bodyPr wrap="square" rtlCol="0" anchor="ctr">
                <a:spAutoFit/>
              </a:bodyPr>
              <a:lstStyle/>
              <a:p>
                <a:pPr algn="ctr"/>
                <a:r>
                  <a:rPr lang="de-DE" sz="2400" b="1" dirty="0">
                    <a:solidFill>
                      <a:srgbClr val="E25E39"/>
                    </a:solidFill>
                    <a:latin typeface="Geologica" pitchFamily="2" charset="0"/>
                    <a:ea typeface="+mj-ea"/>
                    <a:cs typeface="Arial" panose="020B0604020202020204" pitchFamily="34" charset="0"/>
                  </a:rPr>
                  <a:t>THEMA </a:t>
                </a:r>
              </a:p>
              <a:p>
                <a:pPr algn="ctr"/>
                <a:r>
                  <a:rPr lang="de-DE" dirty="0">
                    <a:solidFill>
                      <a:srgbClr val="E25E39"/>
                    </a:solidFill>
                    <a:latin typeface="Geologica" pitchFamily="2" charset="0"/>
                    <a:ea typeface="+mj-ea"/>
                    <a:cs typeface="Arial" panose="020B0604020202020204" pitchFamily="34" charset="0"/>
                  </a:rPr>
                  <a:t>Um was geht‘s? </a:t>
                </a:r>
              </a:p>
            </p:txBody>
          </p:sp>
        </p:grpSp>
        <p:grpSp>
          <p:nvGrpSpPr>
            <p:cNvPr id="7" name="Gruppieren 6">
              <a:extLst>
                <a:ext uri="{FF2B5EF4-FFF2-40B4-BE49-F238E27FC236}">
                  <a16:creationId xmlns:a16="http://schemas.microsoft.com/office/drawing/2014/main" id="{F5F4C912-F426-8344-CF33-A4C58EE3F448}"/>
                </a:ext>
              </a:extLst>
            </p:cNvPr>
            <p:cNvGrpSpPr/>
            <p:nvPr/>
          </p:nvGrpSpPr>
          <p:grpSpPr>
            <a:xfrm>
              <a:off x="3027300" y="2781123"/>
              <a:ext cx="2753695" cy="1692612"/>
              <a:chOff x="3178869" y="2106141"/>
              <a:chExt cx="2753695" cy="1692612"/>
            </a:xfrm>
          </p:grpSpPr>
          <p:sp>
            <p:nvSpPr>
              <p:cNvPr id="15" name="Abgerundetes Rechteck 14">
                <a:extLst>
                  <a:ext uri="{FF2B5EF4-FFF2-40B4-BE49-F238E27FC236}">
                    <a16:creationId xmlns:a16="http://schemas.microsoft.com/office/drawing/2014/main" id="{12751ACB-B931-BC74-3A4A-5931D0026995}"/>
                  </a:ext>
                </a:extLst>
              </p:cNvPr>
              <p:cNvSpPr/>
              <p:nvPr/>
            </p:nvSpPr>
            <p:spPr>
              <a:xfrm>
                <a:off x="3186121" y="2106141"/>
                <a:ext cx="2649119" cy="169261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65A431E1-2831-D498-5AC3-9C9B0B6245BC}"/>
                  </a:ext>
                </a:extLst>
              </p:cNvPr>
              <p:cNvSpPr txBox="1"/>
              <p:nvPr/>
            </p:nvSpPr>
            <p:spPr>
              <a:xfrm>
                <a:off x="3178869" y="2459387"/>
                <a:ext cx="2753695" cy="738664"/>
              </a:xfrm>
              <a:prstGeom prst="rect">
                <a:avLst/>
              </a:prstGeom>
              <a:noFill/>
            </p:spPr>
            <p:txBody>
              <a:bodyPr wrap="square" rtlCol="0">
                <a:spAutoFit/>
              </a:bodyPr>
              <a:lstStyle/>
              <a:p>
                <a:pPr algn="ctr"/>
                <a:r>
                  <a:rPr lang="de-DE" sz="2400" b="1" dirty="0">
                    <a:solidFill>
                      <a:srgbClr val="E25E39"/>
                    </a:solidFill>
                    <a:latin typeface="Geologica" pitchFamily="2" charset="0"/>
                    <a:ea typeface="+mj-ea"/>
                    <a:cs typeface="Arial" panose="020B0604020202020204" pitchFamily="34" charset="0"/>
                  </a:rPr>
                  <a:t>FRAGE</a:t>
                </a:r>
              </a:p>
              <a:p>
                <a:pPr algn="ctr"/>
                <a:r>
                  <a:rPr lang="de-DE" dirty="0">
                    <a:solidFill>
                      <a:srgbClr val="E25E39"/>
                    </a:solidFill>
                    <a:latin typeface="Geologica" pitchFamily="2" charset="0"/>
                    <a:ea typeface="+mj-ea"/>
                    <a:cs typeface="Arial" panose="020B0604020202020204" pitchFamily="34" charset="0"/>
                  </a:rPr>
                  <a:t>Was will ich wissen? </a:t>
                </a:r>
              </a:p>
            </p:txBody>
          </p:sp>
        </p:grpSp>
        <p:grpSp>
          <p:nvGrpSpPr>
            <p:cNvPr id="9" name="Gruppieren 8">
              <a:extLst>
                <a:ext uri="{FF2B5EF4-FFF2-40B4-BE49-F238E27FC236}">
                  <a16:creationId xmlns:a16="http://schemas.microsoft.com/office/drawing/2014/main" id="{47F46910-FCB7-D3DE-B42D-BEC9B92FBB4C}"/>
                </a:ext>
              </a:extLst>
            </p:cNvPr>
            <p:cNvGrpSpPr/>
            <p:nvPr/>
          </p:nvGrpSpPr>
          <p:grpSpPr>
            <a:xfrm>
              <a:off x="5653839" y="2253715"/>
              <a:ext cx="2870870" cy="1692612"/>
              <a:chOff x="5771000" y="1373198"/>
              <a:chExt cx="2870870" cy="1692612"/>
            </a:xfrm>
          </p:grpSpPr>
          <p:sp>
            <p:nvSpPr>
              <p:cNvPr id="13" name="Abgerundetes Rechteck 12">
                <a:extLst>
                  <a:ext uri="{FF2B5EF4-FFF2-40B4-BE49-F238E27FC236}">
                    <a16:creationId xmlns:a16="http://schemas.microsoft.com/office/drawing/2014/main" id="{6F74DB4D-0A23-DB29-FDEE-301E1642E04A}"/>
                  </a:ext>
                </a:extLst>
              </p:cNvPr>
              <p:cNvSpPr/>
              <p:nvPr/>
            </p:nvSpPr>
            <p:spPr>
              <a:xfrm>
                <a:off x="5898156" y="1373198"/>
                <a:ext cx="2649119" cy="169261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B799426A-858B-2B70-2F65-E1134D8BAA01}"/>
                  </a:ext>
                </a:extLst>
              </p:cNvPr>
              <p:cNvSpPr txBox="1"/>
              <p:nvPr/>
            </p:nvSpPr>
            <p:spPr>
              <a:xfrm>
                <a:off x="5771000" y="1878170"/>
                <a:ext cx="2870870" cy="738664"/>
              </a:xfrm>
              <a:prstGeom prst="rect">
                <a:avLst/>
              </a:prstGeom>
              <a:noFill/>
            </p:spPr>
            <p:txBody>
              <a:bodyPr wrap="square" rtlCol="0">
                <a:spAutoFit/>
              </a:bodyPr>
              <a:lstStyle/>
              <a:p>
                <a:pPr algn="ctr"/>
                <a:r>
                  <a:rPr lang="de-DE" sz="2400" b="1" dirty="0">
                    <a:solidFill>
                      <a:srgbClr val="E25E39"/>
                    </a:solidFill>
                    <a:latin typeface="Geologica" pitchFamily="2" charset="0"/>
                    <a:ea typeface="+mj-ea"/>
                    <a:cs typeface="Arial" panose="020B0604020202020204" pitchFamily="34" charset="0"/>
                  </a:rPr>
                  <a:t>METHODE</a:t>
                </a:r>
              </a:p>
              <a:p>
                <a:pPr algn="ctr"/>
                <a:r>
                  <a:rPr lang="de-DE" dirty="0">
                    <a:solidFill>
                      <a:srgbClr val="E25E39"/>
                    </a:solidFill>
                    <a:latin typeface="Geologica" pitchFamily="2" charset="0"/>
                    <a:ea typeface="+mj-ea"/>
                    <a:cs typeface="Arial" panose="020B0604020202020204" pitchFamily="34" charset="0"/>
                  </a:rPr>
                  <a:t>Wie mache ich das?</a:t>
                </a:r>
              </a:p>
            </p:txBody>
          </p:sp>
        </p:grpSp>
        <p:grpSp>
          <p:nvGrpSpPr>
            <p:cNvPr id="10" name="Gruppieren 9">
              <a:extLst>
                <a:ext uri="{FF2B5EF4-FFF2-40B4-BE49-F238E27FC236}">
                  <a16:creationId xmlns:a16="http://schemas.microsoft.com/office/drawing/2014/main" id="{5F89DD48-97B6-2DEB-ED41-27852A1A994C}"/>
                </a:ext>
              </a:extLst>
            </p:cNvPr>
            <p:cNvGrpSpPr/>
            <p:nvPr/>
          </p:nvGrpSpPr>
          <p:grpSpPr>
            <a:xfrm>
              <a:off x="8527438" y="2781123"/>
              <a:ext cx="2651848" cy="1692612"/>
              <a:chOff x="8599200" y="2244055"/>
              <a:chExt cx="2651848" cy="1692612"/>
            </a:xfrm>
          </p:grpSpPr>
          <p:sp>
            <p:nvSpPr>
              <p:cNvPr id="11" name="Abgerundetes Rechteck 10">
                <a:extLst>
                  <a:ext uri="{FF2B5EF4-FFF2-40B4-BE49-F238E27FC236}">
                    <a16:creationId xmlns:a16="http://schemas.microsoft.com/office/drawing/2014/main" id="{5BD7094D-11FE-7851-6DF8-913F8F58EB40}"/>
                  </a:ext>
                </a:extLst>
              </p:cNvPr>
              <p:cNvSpPr/>
              <p:nvPr/>
            </p:nvSpPr>
            <p:spPr>
              <a:xfrm>
                <a:off x="8599200" y="2244055"/>
                <a:ext cx="2649119" cy="1692612"/>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t="100000" r="100000"/>
                </a:path>
                <a:tileRect l="-100000" b="-10000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3A586599-1CD3-7BA4-C2CF-A23FA0348EA5}"/>
                  </a:ext>
                </a:extLst>
              </p:cNvPr>
              <p:cNvSpPr txBox="1"/>
              <p:nvPr/>
            </p:nvSpPr>
            <p:spPr>
              <a:xfrm>
                <a:off x="8710075" y="2582529"/>
                <a:ext cx="2540973" cy="738664"/>
              </a:xfrm>
              <a:prstGeom prst="rect">
                <a:avLst/>
              </a:prstGeom>
              <a:noFill/>
            </p:spPr>
            <p:txBody>
              <a:bodyPr wrap="square" rtlCol="0">
                <a:spAutoFit/>
              </a:bodyPr>
              <a:lstStyle/>
              <a:p>
                <a:pPr algn="ctr"/>
                <a:r>
                  <a:rPr lang="de-DE" sz="2400" b="1" dirty="0">
                    <a:solidFill>
                      <a:srgbClr val="E25E39"/>
                    </a:solidFill>
                    <a:latin typeface="Geologica" pitchFamily="2" charset="0"/>
                    <a:ea typeface="+mj-ea"/>
                    <a:cs typeface="Arial" panose="020B0604020202020204" pitchFamily="34" charset="0"/>
                  </a:rPr>
                  <a:t>ERGEBNIS</a:t>
                </a:r>
              </a:p>
              <a:p>
                <a:pPr algn="ctr"/>
                <a:r>
                  <a:rPr lang="de-DE" dirty="0">
                    <a:solidFill>
                      <a:srgbClr val="E25E39"/>
                    </a:solidFill>
                    <a:latin typeface="Geologica" pitchFamily="2" charset="0"/>
                    <a:ea typeface="+mj-ea"/>
                    <a:cs typeface="Arial" panose="020B0604020202020204" pitchFamily="34" charset="0"/>
                  </a:rPr>
                  <a:t>Was kommt heraus? </a:t>
                </a:r>
              </a:p>
            </p:txBody>
          </p:sp>
        </p:grpSp>
      </p:grpSp>
      <p:cxnSp>
        <p:nvCxnSpPr>
          <p:cNvPr id="36" name="Gekrümmte Verbindung 35">
            <a:extLst>
              <a:ext uri="{FF2B5EF4-FFF2-40B4-BE49-F238E27FC236}">
                <a16:creationId xmlns:a16="http://schemas.microsoft.com/office/drawing/2014/main" id="{7EDB8944-2F78-F89C-22A5-690DD5D2BA19}"/>
              </a:ext>
            </a:extLst>
          </p:cNvPr>
          <p:cNvCxnSpPr>
            <a:cxnSpLocks/>
            <a:stCxn id="11" idx="2"/>
            <a:endCxn id="15" idx="2"/>
          </p:cNvCxnSpPr>
          <p:nvPr/>
        </p:nvCxnSpPr>
        <p:spPr>
          <a:xfrm rot="5400000">
            <a:off x="7459457" y="2012054"/>
            <a:ext cx="12700" cy="5492886"/>
          </a:xfrm>
          <a:prstGeom prst="curvedConnector3">
            <a:avLst>
              <a:gd name="adj1" fmla="val 9771433"/>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0" name="Gekrümmte Verbindung 39">
            <a:extLst>
              <a:ext uri="{FF2B5EF4-FFF2-40B4-BE49-F238E27FC236}">
                <a16:creationId xmlns:a16="http://schemas.microsoft.com/office/drawing/2014/main" id="{12582512-D100-4FCF-DC12-89D0309B3043}"/>
              </a:ext>
            </a:extLst>
          </p:cNvPr>
          <p:cNvCxnSpPr>
            <a:cxnSpLocks/>
            <a:stCxn id="15" idx="2"/>
            <a:endCxn id="13" idx="2"/>
          </p:cNvCxnSpPr>
          <p:nvPr/>
        </p:nvCxnSpPr>
        <p:spPr>
          <a:xfrm rot="5400000" flipH="1" flipV="1">
            <a:off x="5822531" y="3121571"/>
            <a:ext cx="527408" cy="2746443"/>
          </a:xfrm>
          <a:prstGeom prst="curvedConnector3">
            <a:avLst>
              <a:gd name="adj1" fmla="val -43344"/>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3" name="Gekrümmte Verbindung 42">
            <a:extLst>
              <a:ext uri="{FF2B5EF4-FFF2-40B4-BE49-F238E27FC236}">
                <a16:creationId xmlns:a16="http://schemas.microsoft.com/office/drawing/2014/main" id="{712E22C3-73D7-8BF6-8394-8C068CADA1C6}"/>
              </a:ext>
            </a:extLst>
          </p:cNvPr>
          <p:cNvCxnSpPr>
            <a:cxnSpLocks/>
            <a:stCxn id="13" idx="0"/>
            <a:endCxn id="11" idx="0"/>
          </p:cNvCxnSpPr>
          <p:nvPr/>
        </p:nvCxnSpPr>
        <p:spPr>
          <a:xfrm rot="16200000" flipH="1">
            <a:off x="8568974" y="1428960"/>
            <a:ext cx="527408" cy="2746443"/>
          </a:xfrm>
          <a:prstGeom prst="curvedConnector3">
            <a:avLst>
              <a:gd name="adj1" fmla="val -43344"/>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7" name="Gekrümmte Verbindung 46">
            <a:extLst>
              <a:ext uri="{FF2B5EF4-FFF2-40B4-BE49-F238E27FC236}">
                <a16:creationId xmlns:a16="http://schemas.microsoft.com/office/drawing/2014/main" id="{D3566EFE-FC6B-BC62-99E2-B6FFFA1519B2}"/>
              </a:ext>
            </a:extLst>
          </p:cNvPr>
          <p:cNvCxnSpPr>
            <a:cxnSpLocks/>
            <a:stCxn id="11" idx="2"/>
            <a:endCxn id="13" idx="2"/>
          </p:cNvCxnSpPr>
          <p:nvPr/>
        </p:nvCxnSpPr>
        <p:spPr>
          <a:xfrm rot="5400000" flipH="1">
            <a:off x="8568975" y="3121572"/>
            <a:ext cx="527408" cy="2746443"/>
          </a:xfrm>
          <a:prstGeom prst="curvedConnector3">
            <a:avLst>
              <a:gd name="adj1" fmla="val -43344"/>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0" name="Gekrümmte Verbindung 49">
            <a:extLst>
              <a:ext uri="{FF2B5EF4-FFF2-40B4-BE49-F238E27FC236}">
                <a16:creationId xmlns:a16="http://schemas.microsoft.com/office/drawing/2014/main" id="{2FD36EAB-73A8-EC7B-7320-C390AF618580}"/>
              </a:ext>
            </a:extLst>
          </p:cNvPr>
          <p:cNvCxnSpPr>
            <a:cxnSpLocks/>
            <a:stCxn id="17" idx="0"/>
            <a:endCxn id="15" idx="0"/>
          </p:cNvCxnSpPr>
          <p:nvPr/>
        </p:nvCxnSpPr>
        <p:spPr>
          <a:xfrm rot="16200000" flipH="1">
            <a:off x="3110716" y="1463588"/>
            <a:ext cx="458151" cy="2746443"/>
          </a:xfrm>
          <a:prstGeom prst="curvedConnector3">
            <a:avLst>
              <a:gd name="adj1" fmla="val -49896"/>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3" name="Gekrümmte Verbindung 52">
            <a:extLst>
              <a:ext uri="{FF2B5EF4-FFF2-40B4-BE49-F238E27FC236}">
                <a16:creationId xmlns:a16="http://schemas.microsoft.com/office/drawing/2014/main" id="{8E25BB2F-ECF1-5540-7E5E-819876EE3F73}"/>
              </a:ext>
            </a:extLst>
          </p:cNvPr>
          <p:cNvCxnSpPr>
            <a:cxnSpLocks/>
            <a:stCxn id="15" idx="0"/>
            <a:endCxn id="13" idx="0"/>
          </p:cNvCxnSpPr>
          <p:nvPr/>
        </p:nvCxnSpPr>
        <p:spPr>
          <a:xfrm rot="5400000" flipH="1" flipV="1">
            <a:off x="5822531" y="1428960"/>
            <a:ext cx="527408" cy="2746443"/>
          </a:xfrm>
          <a:prstGeom prst="curvedConnector3">
            <a:avLst>
              <a:gd name="adj1" fmla="val 233128"/>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 name="Fußzeilenplatzhalter 1">
            <a:extLst>
              <a:ext uri="{FF2B5EF4-FFF2-40B4-BE49-F238E27FC236}">
                <a16:creationId xmlns:a16="http://schemas.microsoft.com/office/drawing/2014/main" id="{97F34A95-1B14-3E11-6061-FAFA7AB4AC1B}"/>
              </a:ext>
            </a:extLst>
          </p:cNvPr>
          <p:cNvSpPr>
            <a:spLocks noGrp="1"/>
          </p:cNvSpPr>
          <p:nvPr>
            <p:ph type="ftr" sz="quarter" idx="11"/>
          </p:nvPr>
        </p:nvSpPr>
        <p:spPr/>
        <p:txBody>
          <a:bodyPr/>
          <a:lstStyle/>
          <a:p>
            <a:r>
              <a:rPr lang="de-DE" sz="1100" dirty="0">
                <a:latin typeface="Geologica" pitchFamily="2" charset="0"/>
              </a:rPr>
              <a:t>Die </a:t>
            </a:r>
            <a:r>
              <a:rPr lang="de-DE" sz="1100" dirty="0" err="1">
                <a:latin typeface="Geologica" pitchFamily="2" charset="0"/>
              </a:rPr>
              <a:t>Baukulturexpert:innen</a:t>
            </a:r>
            <a:r>
              <a:rPr lang="de-DE" sz="1100" dirty="0">
                <a:latin typeface="Geologica" pitchFamily="2" charset="0"/>
              </a:rPr>
              <a:t> von morgen. </a:t>
            </a:r>
          </a:p>
          <a:p>
            <a:r>
              <a:rPr lang="de-DE" sz="1100" dirty="0">
                <a:latin typeface="Geologica" pitchFamily="2" charset="0"/>
              </a:rPr>
              <a:t>Block 3: Forscherin werden</a:t>
            </a:r>
          </a:p>
        </p:txBody>
      </p:sp>
    </p:spTree>
    <p:extLst>
      <p:ext uri="{BB962C8B-B14F-4D97-AF65-F5344CB8AC3E}">
        <p14:creationId xmlns:p14="http://schemas.microsoft.com/office/powerpoint/2010/main" val="145971082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1571</Words>
  <Application>Microsoft Office PowerPoint</Application>
  <PresentationFormat>Breitbild</PresentationFormat>
  <Paragraphs>153</Paragraphs>
  <Slides>12</Slides>
  <Notes>11</Notes>
  <HiddenSlides>0</HiddenSlides>
  <MMClips>0</MMClips>
  <ScaleCrop>false</ScaleCrop>
  <HeadingPairs>
    <vt:vector size="4" baseType="variant">
      <vt:variant>
        <vt:lpstr>Design</vt:lpstr>
      </vt:variant>
      <vt:variant>
        <vt:i4>1</vt:i4>
      </vt:variant>
      <vt:variant>
        <vt:lpstr>Folientitel</vt:lpstr>
      </vt:variant>
      <vt:variant>
        <vt:i4>12</vt:i4>
      </vt:variant>
    </vt:vector>
  </HeadingPairs>
  <TitlesOfParts>
    <vt:vector size="13" baseType="lpstr">
      <vt:lpstr>Office</vt:lpstr>
      <vt:lpstr>Was heisst eigentlich forschen?</vt:lpstr>
      <vt:lpstr>Was stellst du dir unter Forschung vor? Zu welchen Themen würdest du gerne forschen?</vt:lpstr>
      <vt:lpstr>Wer forscht denn da eigentlich?</vt:lpstr>
      <vt:lpstr>Wissenschaftler:innen am Arbeiten</vt:lpstr>
      <vt:lpstr>Künstler:innen forschen</vt:lpstr>
      <vt:lpstr>Künstler:innen forschen</vt:lpstr>
      <vt:lpstr>Künstler:innen forschen</vt:lpstr>
      <vt:lpstr>Kinder am Forschen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heisst eigentlich forschen?</dc:title>
  <dc:creator>Lea Weniger</dc:creator>
  <cp:lastModifiedBy>Lea Weniger</cp:lastModifiedBy>
  <cp:revision>88</cp:revision>
  <cp:lastPrinted>2024-08-05T15:45:12Z</cp:lastPrinted>
  <dcterms:created xsi:type="dcterms:W3CDTF">2024-08-05T15:40:50Z</dcterms:created>
  <dcterms:modified xsi:type="dcterms:W3CDTF">2024-09-16T17:58:42Z</dcterms:modified>
</cp:coreProperties>
</file>